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 id="2147484185" r:id="rId7"/>
  </p:sldMasterIdLst>
  <p:notesMasterIdLst>
    <p:notesMasterId r:id="rId38"/>
  </p:notesMasterIdLst>
  <p:handoutMasterIdLst>
    <p:handoutMasterId r:id="rId39"/>
  </p:handoutMasterIdLst>
  <p:sldIdLst>
    <p:sldId id="681" r:id="rId8"/>
    <p:sldId id="683" r:id="rId9"/>
    <p:sldId id="658" r:id="rId10"/>
    <p:sldId id="696" r:id="rId11"/>
    <p:sldId id="659" r:id="rId12"/>
    <p:sldId id="660" r:id="rId13"/>
    <p:sldId id="663" r:id="rId14"/>
    <p:sldId id="662" r:id="rId15"/>
    <p:sldId id="664" r:id="rId16"/>
    <p:sldId id="665" r:id="rId17"/>
    <p:sldId id="668" r:id="rId18"/>
    <p:sldId id="666" r:id="rId19"/>
    <p:sldId id="661" r:id="rId20"/>
    <p:sldId id="669" r:id="rId21"/>
    <p:sldId id="670" r:id="rId22"/>
    <p:sldId id="677" r:id="rId23"/>
    <p:sldId id="678" r:id="rId24"/>
    <p:sldId id="676" r:id="rId25"/>
    <p:sldId id="671" r:id="rId26"/>
    <p:sldId id="673" r:id="rId27"/>
    <p:sldId id="679" r:id="rId28"/>
    <p:sldId id="672" r:id="rId29"/>
    <p:sldId id="680" r:id="rId30"/>
    <p:sldId id="674" r:id="rId31"/>
    <p:sldId id="690" r:id="rId32"/>
    <p:sldId id="691" r:id="rId33"/>
    <p:sldId id="692" r:id="rId34"/>
    <p:sldId id="693" r:id="rId35"/>
    <p:sldId id="694" r:id="rId36"/>
    <p:sldId id="695" r:id="rId3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86364" autoAdjust="0"/>
  </p:normalViewPr>
  <p:slideViewPr>
    <p:cSldViewPr snapToGrid="0">
      <p:cViewPr varScale="1">
        <p:scale>
          <a:sx n="79" d="100"/>
          <a:sy n="79" d="100"/>
        </p:scale>
        <p:origin x="594" y="9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7244"/>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11/14/2014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11/14/2014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15977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11/14/2014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92530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45CE394-BDF4-42B3-A02F-AC542AC28186}" type="datetime1">
              <a:rPr lang="en-US" smtClean="0">
                <a:solidFill>
                  <a:prstClr val="black"/>
                </a:solidFill>
              </a:rPr>
              <a:pPr/>
              <a:t>11/14/2014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988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https://dev.windows.com/en-us/develop/Building-universal-Windows-apps</a:t>
            </a:r>
          </a:p>
          <a:p>
            <a:endParaRPr lang="en-US" dirty="0" smtClean="0"/>
          </a:p>
          <a:p>
            <a:r>
              <a:rPr lang="en-US" dirty="0" smtClean="0"/>
              <a:t>The Windows App Certification</a:t>
            </a:r>
            <a:r>
              <a:rPr lang="en-US" baseline="0" dirty="0" smtClean="0"/>
              <a:t> Kit has been extended to Phone apps. This allows a universal app to be in both Stores</a:t>
            </a:r>
            <a:endParaRPr lang="en-US" dirty="0"/>
          </a:p>
        </p:txBody>
      </p:sp>
      <p:sp>
        <p:nvSpPr>
          <p:cNvPr id="4" name="Date Placeholder 3"/>
          <p:cNvSpPr>
            <a:spLocks noGrp="1"/>
          </p:cNvSpPr>
          <p:nvPr>
            <p:ph type="dt" idx="10"/>
          </p:nvPr>
        </p:nvSpPr>
        <p:spPr/>
        <p:txBody>
          <a:bodyPr/>
          <a:lstStyle/>
          <a:p>
            <a:fld id="{831D7532-73E3-4C55-9F73-B019210AAFE6}" type="datetime1">
              <a:rPr lang="en-US" smtClean="0"/>
              <a:t>11/14/2014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9566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a new </a:t>
            </a:r>
            <a:r>
              <a:rPr lang="en-US" baseline="0" dirty="0" err="1" smtClean="0"/>
              <a:t>HubApp</a:t>
            </a:r>
            <a:r>
              <a:rPr lang="en-US" baseline="0" dirty="0" smtClean="0"/>
              <a:t> project. Show the sample data and </a:t>
            </a:r>
            <a:r>
              <a:rPr lang="en-US" baseline="0" dirty="0" err="1" smtClean="0"/>
              <a:t>datasource</a:t>
            </a:r>
            <a:endParaRPr lang="en-US" baseline="0" dirty="0" smtClean="0"/>
          </a:p>
          <a:p>
            <a:endParaRPr lang="en-US" baseline="0" dirty="0" smtClean="0"/>
          </a:p>
          <a:p>
            <a:r>
              <a:rPr lang="en-US" baseline="0" dirty="0" smtClean="0"/>
              <a:t>Right-click on windows app, set as startup project. Then open code-behind of </a:t>
            </a:r>
            <a:r>
              <a:rPr lang="en-US" baseline="0" dirty="0" err="1" smtClean="0"/>
              <a:t>HubPage</a:t>
            </a:r>
            <a:r>
              <a:rPr lang="en-US" baseline="0" dirty="0" smtClean="0"/>
              <a:t> and show the </a:t>
            </a:r>
            <a:r>
              <a:rPr lang="en-US" baseline="0" dirty="0" err="1" smtClean="0"/>
              <a:t>NavigationHelper_LoadState</a:t>
            </a:r>
            <a:r>
              <a:rPr lang="en-US" baseline="0" dirty="0" smtClean="0"/>
              <a:t> method. Point out the call to the sample data source. Run the project (F5)</a:t>
            </a:r>
          </a:p>
          <a:p>
            <a:endParaRPr lang="en-US" baseline="0" dirty="0" smtClean="0"/>
          </a:p>
          <a:p>
            <a:r>
              <a:rPr lang="en-US" baseline="0" dirty="0" smtClean="0"/>
              <a:t>Right-click on phone app, set as startup project. Again, show code behind of </a:t>
            </a:r>
            <a:r>
              <a:rPr lang="en-US" baseline="0" dirty="0" err="1" smtClean="0"/>
              <a:t>HubPage</a:t>
            </a:r>
            <a:r>
              <a:rPr lang="en-US" baseline="0" dirty="0" smtClean="0"/>
              <a:t>, pointing out the similarities. The same method loads the same sample data. Run the project (F5)</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11/14/2014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276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4FEFE75-68DA-4913-B3E8-A4425B5A08D2}" type="datetime1">
              <a:rPr lang="en-US" smtClean="0"/>
              <a:t>11/14/2014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8062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11/14/2014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391518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441370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86891382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9285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839904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52987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9358624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9479357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6542164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2989768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34944812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912773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2941918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351436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8136955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538216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314788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615120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376156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29549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138076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158881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97238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1368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0709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767228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397877600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31460475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30822777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11918045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42319234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8441666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80832874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399622109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73834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3297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98382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28255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037351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72140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929146230"/>
      </p:ext>
    </p:extLst>
  </p:cSld>
  <p:clrMapOvr>
    <a:masterClrMapping/>
  </p:clrMapOvr>
  <p:transition>
    <p:fade/>
  </p:transition>
  <p:timing>
    <p:tnLst>
      <p:par>
        <p:cTn id="1" dur="indefinite" restart="never" nodeType="tmRoot"/>
      </p:par>
    </p:tnLst>
  </p:timing>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434179847"/>
      </p:ext>
    </p:extLst>
  </p:cSld>
  <p:clrMapOvr>
    <a:masterClrMapping/>
  </p:clrMapOvr>
  <p:transition>
    <p:fade/>
  </p:transition>
  <p:timing>
    <p:tnLst>
      <p:par>
        <p:cTn id="1" dur="indefinite" restart="never" nodeType="tmRoot"/>
      </p:par>
    </p:tnLst>
  </p:timing>
  <p:hf hd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99748594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97197656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2353258"/>
      </p:ext>
    </p:extLst>
  </p:cSld>
  <p:clrMapOvr>
    <a:masterClrMapping/>
  </p:clrMapOvr>
  <p:transition>
    <p:fade/>
  </p:transition>
  <p:timing>
    <p:tnLst>
      <p:par>
        <p:cTn id="1" dur="indefinite" restart="never" nodeType="tmRoot"/>
      </p:par>
    </p:tnLst>
  </p:timing>
  <p:hf hdr="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099801"/>
      </p:ext>
    </p:extLst>
  </p:cSld>
  <p:clrMapOvr>
    <a:masterClrMapping/>
  </p:clrMapOvr>
  <p:transition>
    <p:fade/>
  </p:transition>
  <p:timing>
    <p:tnLst>
      <p:par>
        <p:cTn id="1" dur="indefinite" restart="never" nodeType="tmRoot"/>
      </p:par>
    </p:tnLst>
  </p:timing>
  <p:hf hdr="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3678258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325031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466283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283239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0864448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2227405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93926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5629807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theme" Target="../theme/theme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4.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6" r:id="rId22"/>
    <p:sldLayoutId id="2147484147" r:id="rId23"/>
    <p:sldLayoutId id="2147484148" r:id="rId24"/>
    <p:sldLayoutId id="2147484149" r:id="rId25"/>
    <p:sldLayoutId id="2147484150"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1617213719"/>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010627558"/>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summit.office.com" TargetMode="External"/><Relationship Id="rId1" Type="http://schemas.openxmlformats.org/officeDocument/2006/relationships/slideLayout" Target="../slideLayouts/slideLayout49.xml"/><Relationship Id="rId5" Type="http://schemas.openxmlformats.org/officeDocument/2006/relationships/image" Target="../media/image49.jp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50.png"/><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hyperlink" Target="http://www.office.com/roadmap" TargetMode="External"/><Relationship Id="rId2" Type="http://schemas.openxmlformats.org/officeDocument/2006/relationships/image" Target="../media/image51.png"/><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aka.ms/OfficeDevFeedback" TargetMode="External"/><Relationship Id="rId1" Type="http://schemas.openxmlformats.org/officeDocument/2006/relationships/slideLayout" Target="../slideLayouts/slideLayout49.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emf"/></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7.emf"/><Relationship Id="rId7" Type="http://schemas.openxmlformats.org/officeDocument/2006/relationships/image" Target="../media/image21.png"/><Relationship Id="rId12" Type="http://schemas.openxmlformats.org/officeDocument/2006/relationships/image" Target="../media/image25.png"/><Relationship Id="rId17" Type="http://schemas.microsoft.com/office/2007/relationships/hdphoto" Target="../media/hdphoto2.wdp"/><Relationship Id="rId2" Type="http://schemas.openxmlformats.org/officeDocument/2006/relationships/image" Target="../media/image16.png"/><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5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emf"/><Relationship Id="rId15" Type="http://schemas.openxmlformats.org/officeDocument/2006/relationships/image" Target="../media/image28.png"/><Relationship Id="rId10" Type="http://schemas.microsoft.com/office/2007/relationships/hdphoto" Target="../media/hdphoto1.wdp"/><Relationship Id="rId19"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222844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Solution contains three projects</a:t>
            </a:r>
          </a:p>
          <a:p>
            <a:pPr lvl="1"/>
            <a:r>
              <a:rPr lang="en-US" dirty="0" smtClean="0"/>
              <a:t>Windows</a:t>
            </a:r>
          </a:p>
          <a:p>
            <a:pPr lvl="1"/>
            <a:r>
              <a:rPr lang="en-US" dirty="0" smtClean="0"/>
              <a:t>Phone</a:t>
            </a:r>
          </a:p>
          <a:p>
            <a:pPr lvl="1"/>
            <a:r>
              <a:rPr lang="en-US" dirty="0" smtClean="0"/>
              <a:t>Shared</a:t>
            </a:r>
          </a:p>
          <a:p>
            <a:pPr lvl="0"/>
            <a:r>
              <a:rPr lang="en-US" dirty="0" smtClean="0"/>
              <a:t>Shared is a special</a:t>
            </a:r>
            <a:r>
              <a:rPr lang="en-US" baseline="0" dirty="0" smtClean="0"/>
              <a:t> project type</a:t>
            </a:r>
          </a:p>
          <a:p>
            <a:pPr lvl="1"/>
            <a:r>
              <a:rPr lang="en-US" dirty="0" smtClean="0"/>
              <a:t>File type is “</a:t>
            </a:r>
            <a:r>
              <a:rPr lang="en-US" dirty="0" err="1" smtClean="0"/>
              <a:t>shproj</a:t>
            </a:r>
            <a:r>
              <a:rPr lang="en-US" dirty="0" smtClean="0"/>
              <a:t>”</a:t>
            </a:r>
          </a:p>
          <a:p>
            <a:pPr lvl="1"/>
            <a:r>
              <a:rPr lang="en-US" dirty="0" smtClean="0"/>
              <a:t>Does not contain references</a:t>
            </a:r>
          </a:p>
          <a:p>
            <a:pPr lvl="1"/>
            <a:r>
              <a:rPr lang="en-US" dirty="0" smtClean="0"/>
              <a:t>Does not build</a:t>
            </a:r>
          </a:p>
        </p:txBody>
      </p:sp>
      <p:sp>
        <p:nvSpPr>
          <p:cNvPr id="3" name="Title 2"/>
          <p:cNvSpPr>
            <a:spLocks noGrp="1"/>
          </p:cNvSpPr>
          <p:nvPr>
            <p:ph type="title"/>
          </p:nvPr>
        </p:nvSpPr>
        <p:spPr/>
        <p:txBody>
          <a:bodyPr/>
          <a:lstStyle/>
          <a:p>
            <a:r>
              <a:rPr lang="en-US" dirty="0" smtClean="0"/>
              <a:t>Universal App project</a:t>
            </a:r>
            <a:r>
              <a:rPr lang="en-US" baseline="0" dirty="0" smtClean="0"/>
              <a: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7483260" y="1087337"/>
            <a:ext cx="4184865" cy="4940554"/>
          </a:xfrm>
          <a:prstGeom prst="rect">
            <a:avLst/>
          </a:prstGeom>
        </p:spPr>
      </p:pic>
    </p:spTree>
    <p:extLst>
      <p:ext uri="{BB962C8B-B14F-4D97-AF65-F5344CB8AC3E}">
        <p14:creationId xmlns:p14="http://schemas.microsoft.com/office/powerpoint/2010/main" val="39151310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4523943" cy="1975926"/>
          </a:xfrm>
        </p:spPr>
        <p:txBody>
          <a:bodyPr/>
          <a:lstStyle/>
          <a:p>
            <a:pPr lvl="0"/>
            <a:r>
              <a:rPr lang="en-US" dirty="0" smtClean="0"/>
              <a:t>Shared</a:t>
            </a:r>
            <a:r>
              <a:rPr lang="en-US" baseline="0" dirty="0" smtClean="0"/>
              <a:t> items imported into other projects</a:t>
            </a:r>
          </a:p>
          <a:p>
            <a:pPr lvl="0"/>
            <a:r>
              <a:rPr lang="en-US" baseline="0" dirty="0" smtClean="0"/>
              <a:t>Compile-time constants</a:t>
            </a:r>
          </a:p>
          <a:p>
            <a:pPr lvl="1"/>
            <a:r>
              <a:rPr lang="en-US" dirty="0" smtClean="0"/>
              <a:t>#if WINDOWS_APP</a:t>
            </a:r>
          </a:p>
          <a:p>
            <a:pPr lvl="1"/>
            <a:r>
              <a:rPr lang="en-US" dirty="0" smtClean="0"/>
              <a:t>#</a:t>
            </a:r>
            <a:r>
              <a:rPr lang="en-US" dirty="0" err="1" smtClean="0"/>
              <a:t>endif</a:t>
            </a:r>
            <a:endParaRPr lang="en-US" dirty="0" smtClean="0"/>
          </a:p>
          <a:p>
            <a:pPr lvl="1"/>
            <a:endParaRPr lang="en-US" dirty="0" smtClean="0"/>
          </a:p>
          <a:p>
            <a:pPr lvl="1"/>
            <a:r>
              <a:rPr lang="en-US" dirty="0" smtClean="0"/>
              <a:t>#if WINDOWS_PHONE_APP</a:t>
            </a:r>
          </a:p>
          <a:p>
            <a:pPr lvl="1"/>
            <a:r>
              <a:rPr lang="en-US" dirty="0" smtClean="0"/>
              <a:t>#</a:t>
            </a:r>
            <a:r>
              <a:rPr lang="en-US" dirty="0" err="1" smtClean="0"/>
              <a:t>endif</a:t>
            </a:r>
            <a:endParaRPr lang="en-US" dirty="0"/>
          </a:p>
        </p:txBody>
      </p:sp>
      <p:sp>
        <p:nvSpPr>
          <p:cNvPr id="3" name="Title 2"/>
          <p:cNvSpPr>
            <a:spLocks noGrp="1"/>
          </p:cNvSpPr>
          <p:nvPr>
            <p:ph type="title"/>
          </p:nvPr>
        </p:nvSpPr>
        <p:spPr/>
        <p:txBody>
          <a:bodyPr/>
          <a:lstStyle/>
          <a:p>
            <a:r>
              <a:rPr lang="en-US" dirty="0" smtClean="0"/>
              <a:t>Universal App project</a:t>
            </a:r>
            <a:r>
              <a:rPr lang="en-US" baseline="0" dirty="0" smtClean="0"/>
              <a: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5158061" y="1157164"/>
            <a:ext cx="6510064" cy="4872276"/>
          </a:xfrm>
          <a:prstGeom prst="rect">
            <a:avLst/>
          </a:prstGeom>
        </p:spPr>
      </p:pic>
    </p:spTree>
    <p:extLst>
      <p:ext uri="{BB962C8B-B14F-4D97-AF65-F5344CB8AC3E}">
        <p14:creationId xmlns:p14="http://schemas.microsoft.com/office/powerpoint/2010/main" val="17350663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Universal App project template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
        <p:nvSpPr>
          <p:cNvPr id="5" name="Text Placeholder 4"/>
          <p:cNvSpPr>
            <a:spLocks noGrp="1"/>
          </p:cNvSpPr>
          <p:nvPr>
            <p:ph type="body" sz="quarter" idx="10"/>
          </p:nvPr>
        </p:nvSpPr>
        <p:spPr/>
        <p:txBody>
          <a:bodyPr/>
          <a:lstStyle/>
          <a:p>
            <a:r>
              <a:rPr lang="en-US" dirty="0" smtClean="0"/>
              <a:t>C</a:t>
            </a:r>
            <a:r>
              <a:rPr lang="en-US" baseline="0" dirty="0" smtClean="0"/>
              <a:t>ontains sample data in Shared project</a:t>
            </a:r>
          </a:p>
          <a:p>
            <a:pPr lvl="1"/>
            <a:r>
              <a:rPr lang="en-US" dirty="0" err="1" smtClean="0"/>
              <a:t>SampleData.json</a:t>
            </a:r>
            <a:endParaRPr lang="en-US" dirty="0" smtClean="0"/>
          </a:p>
          <a:p>
            <a:pPr lvl="0"/>
            <a:r>
              <a:rPr lang="en-US" dirty="0" smtClean="0"/>
              <a:t>Phone app</a:t>
            </a:r>
            <a:r>
              <a:rPr lang="en-US" baseline="0" dirty="0" smtClean="0"/>
              <a:t> is completely data-bound</a:t>
            </a:r>
          </a:p>
          <a:p>
            <a:pPr lvl="0"/>
            <a:r>
              <a:rPr lang="en-US" baseline="0" dirty="0" smtClean="0"/>
              <a:t>Windows app only binds “Section 3”</a:t>
            </a:r>
            <a:endParaRPr lang="en-US" dirty="0"/>
          </a:p>
        </p:txBody>
      </p:sp>
    </p:spTree>
    <p:extLst>
      <p:ext uri="{BB962C8B-B14F-4D97-AF65-F5344CB8AC3E}">
        <p14:creationId xmlns:p14="http://schemas.microsoft.com/office/powerpoint/2010/main" val="30563059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Universal</a:t>
            </a:r>
            <a:r>
              <a:rPr lang="en-US" baseline="0" dirty="0" smtClean="0"/>
              <a:t> App template</a:t>
            </a:r>
            <a:endParaRPr lang="en-US" dirty="0"/>
          </a:p>
        </p:txBody>
      </p:sp>
    </p:spTree>
    <p:extLst>
      <p:ext uri="{BB962C8B-B14F-4D97-AF65-F5344CB8AC3E}">
        <p14:creationId xmlns:p14="http://schemas.microsoft.com/office/powerpoint/2010/main" val="322256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Office 365</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67796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lvl="0"/>
            <a:r>
              <a:rPr lang="en-US" dirty="0" smtClean="0"/>
              <a:t>Add Connected Service</a:t>
            </a:r>
          </a:p>
          <a:p>
            <a:pPr lvl="1"/>
            <a:r>
              <a:rPr lang="en-US" dirty="0" smtClean="0"/>
              <a:t>Need to add</a:t>
            </a:r>
            <a:r>
              <a:rPr lang="en-US" baseline="0" dirty="0" smtClean="0"/>
              <a:t> to both Windows and Phone projects</a:t>
            </a:r>
          </a:p>
          <a:p>
            <a:pPr lvl="2"/>
            <a:r>
              <a:rPr lang="en-US" dirty="0" smtClean="0"/>
              <a:t>As of September</a:t>
            </a:r>
            <a:r>
              <a:rPr lang="en-US" baseline="0" dirty="0" smtClean="0"/>
              <a:t> 2014, Office 365 libraries not compatible for Phone projects</a:t>
            </a:r>
          </a:p>
          <a:p>
            <a:pPr lvl="0"/>
            <a:r>
              <a:rPr lang="en-US" dirty="0" smtClean="0"/>
              <a:t>Create a data source</a:t>
            </a:r>
          </a:p>
          <a:p>
            <a:pPr lvl="1"/>
            <a:r>
              <a:rPr lang="en-US" dirty="0" smtClean="0"/>
              <a:t>XAML makes heavy use of data binding, embrace that paradigm</a:t>
            </a:r>
          </a:p>
          <a:p>
            <a:pPr lvl="0"/>
            <a:r>
              <a:rPr lang="en-US" dirty="0" err="1" smtClean="0"/>
              <a:t>Stateful</a:t>
            </a:r>
            <a:r>
              <a:rPr lang="en-US" dirty="0" smtClean="0"/>
              <a:t> client</a:t>
            </a:r>
          </a:p>
          <a:p>
            <a:pPr lvl="1"/>
            <a:r>
              <a:rPr lang="en-US" dirty="0" smtClean="0"/>
              <a:t>Initiate</a:t>
            </a:r>
            <a:r>
              <a:rPr lang="en-US" baseline="0" dirty="0" smtClean="0"/>
              <a:t> login/consent and store Discovery Context</a:t>
            </a:r>
            <a:endParaRPr lang="en-US" dirty="0"/>
          </a:p>
        </p:txBody>
      </p:sp>
      <p:sp>
        <p:nvSpPr>
          <p:cNvPr id="7" name="Title 6"/>
          <p:cNvSpPr>
            <a:spLocks noGrp="1"/>
          </p:cNvSpPr>
          <p:nvPr>
            <p:ph type="title"/>
          </p:nvPr>
        </p:nvSpPr>
        <p:spPr/>
        <p:txBody>
          <a:bodyPr/>
          <a:lstStyle/>
          <a:p>
            <a:r>
              <a:rPr lang="en-US" dirty="0" smtClean="0"/>
              <a:t>Add</a:t>
            </a:r>
            <a:r>
              <a:rPr lang="en-US" baseline="0" dirty="0" smtClean="0"/>
              <a:t> Office 365 to Universal App</a:t>
            </a:r>
            <a:endParaRPr lang="en-US" dirty="0"/>
          </a:p>
        </p:txBody>
      </p:sp>
    </p:spTree>
    <p:extLst>
      <p:ext uri="{BB962C8B-B14F-4D97-AF65-F5344CB8AC3E}">
        <p14:creationId xmlns:p14="http://schemas.microsoft.com/office/powerpoint/2010/main" val="1756967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16</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pic>
        <p:nvPicPr>
          <p:cNvPr id="13" name="Picture 2" descr="C:\Users\Paul\AppData\Local\Temp\SNAGHTML2dc24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427" y="1338560"/>
            <a:ext cx="5883986" cy="314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667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17</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1852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Installs </a:t>
            </a:r>
            <a:r>
              <a:rPr lang="en-US" dirty="0" err="1" smtClean="0"/>
              <a:t>NuGet</a:t>
            </a:r>
            <a:r>
              <a:rPr lang="en-US" dirty="0" smtClean="0"/>
              <a:t> Packages for Office 365 and dependencies</a:t>
            </a:r>
            <a:endParaRPr lang="en-US" dirty="0"/>
          </a:p>
        </p:txBody>
      </p:sp>
      <p:sp>
        <p:nvSpPr>
          <p:cNvPr id="3" name="Title 2"/>
          <p:cNvSpPr>
            <a:spLocks noGrp="1"/>
          </p:cNvSpPr>
          <p:nvPr>
            <p:ph type="title"/>
          </p:nvPr>
        </p:nvSpPr>
        <p:spPr/>
        <p:txBody>
          <a:bodyPr/>
          <a:lstStyle/>
          <a:p>
            <a:r>
              <a:rPr lang="en-US" dirty="0" smtClean="0"/>
              <a:t>Add Connected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8" name="Picture 7"/>
          <p:cNvPicPr>
            <a:picLocks noChangeAspect="1"/>
          </p:cNvPicPr>
          <p:nvPr/>
        </p:nvPicPr>
        <p:blipFill>
          <a:blip r:embed="rId2"/>
          <a:stretch>
            <a:fillRect/>
          </a:stretch>
        </p:blipFill>
        <p:spPr>
          <a:xfrm>
            <a:off x="1675114" y="2960871"/>
            <a:ext cx="7582290" cy="3067208"/>
          </a:xfrm>
          <a:prstGeom prst="rect">
            <a:avLst/>
          </a:prstGeom>
        </p:spPr>
      </p:pic>
    </p:spTree>
    <p:extLst>
      <p:ext uri="{BB962C8B-B14F-4D97-AF65-F5344CB8AC3E}">
        <p14:creationId xmlns:p14="http://schemas.microsoft.com/office/powerpoint/2010/main" val="1026677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94413"/>
          </a:xfrm>
        </p:spPr>
        <p:txBody>
          <a:bodyPr/>
          <a:lstStyle/>
          <a:p>
            <a:r>
              <a:rPr lang="en-US" dirty="0" smtClean="0"/>
              <a:t>Web-based</a:t>
            </a:r>
            <a:r>
              <a:rPr lang="en-US" baseline="0" dirty="0" smtClean="0"/>
              <a:t> apps use passive authentication</a:t>
            </a:r>
          </a:p>
          <a:p>
            <a:pPr lvl="1"/>
            <a:r>
              <a:rPr lang="en-US" dirty="0" smtClean="0"/>
              <a:t>Accomplished via browser</a:t>
            </a:r>
            <a:r>
              <a:rPr lang="en-US" baseline="0" dirty="0" smtClean="0"/>
              <a:t> redirects</a:t>
            </a:r>
          </a:p>
          <a:p>
            <a:pPr lvl="0"/>
            <a:r>
              <a:rPr lang="en-US" dirty="0" smtClean="0"/>
              <a:t>Universal Apps use active authentication</a:t>
            </a:r>
          </a:p>
          <a:p>
            <a:pPr lvl="1"/>
            <a:r>
              <a:rPr lang="en-US" dirty="0" smtClean="0"/>
              <a:t>App code (or library code) initiates call to authentication</a:t>
            </a:r>
            <a:r>
              <a:rPr lang="en-US" baseline="0" dirty="0" smtClean="0"/>
              <a:t> source</a:t>
            </a:r>
            <a:endParaRPr lang="en-US" dirty="0" smtClean="0"/>
          </a:p>
          <a:p>
            <a:pPr lvl="0"/>
            <a:r>
              <a:rPr lang="en-US" dirty="0" smtClean="0"/>
              <a:t>The “Connected Service” wizard adds the appropriate library</a:t>
            </a:r>
          </a:p>
          <a:p>
            <a:pPr lvl="1"/>
            <a:r>
              <a:rPr lang="en-US" dirty="0" smtClean="0"/>
              <a:t>Microsoft.Office365.OAuth.Web.dll for web projects</a:t>
            </a:r>
          </a:p>
          <a:p>
            <a:pPr lvl="1"/>
            <a:r>
              <a:rPr lang="en-US" dirty="0" smtClean="0"/>
              <a:t>Microsoft.Office365.OAuth.WindowsStore.dll for native projects</a:t>
            </a:r>
          </a:p>
        </p:txBody>
      </p:sp>
      <p:sp>
        <p:nvSpPr>
          <p:cNvPr id="3" name="Title 2"/>
          <p:cNvSpPr>
            <a:spLocks noGrp="1"/>
          </p:cNvSpPr>
          <p:nvPr>
            <p:ph type="title"/>
          </p:nvPr>
        </p:nvSpPr>
        <p:spPr/>
        <p:txBody>
          <a:bodyPr/>
          <a:lstStyle/>
          <a:p>
            <a:r>
              <a:rPr lang="en-US" dirty="0" err="1" smtClean="0"/>
              <a:t>OAuth</a:t>
            </a:r>
            <a:r>
              <a:rPr lang="en-US" dirty="0" smtClean="0"/>
              <a:t> Implementation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28219608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lvl="0"/>
            <a:r>
              <a:rPr lang="en-US" dirty="0"/>
              <a:t>Universal Windows App Development with Office 365 </a:t>
            </a:r>
            <a:r>
              <a:rPr lang="en-US" dirty="0" smtClean="0"/>
              <a:t>APIs in Visual Studio 2013</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385380183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Create a </a:t>
            </a:r>
            <a:r>
              <a:rPr lang="en-US" dirty="0" err="1" smtClean="0"/>
              <a:t>DiscoveryContext</a:t>
            </a:r>
            <a:endParaRPr lang="en-US" dirty="0" smtClean="0"/>
          </a:p>
          <a:p>
            <a:pPr lvl="2"/>
            <a:r>
              <a:rPr lang="en-US" dirty="0" err="1" smtClean="0"/>
              <a:t>DiscoveryContext</a:t>
            </a:r>
            <a:r>
              <a:rPr lang="en-US" dirty="0" smtClean="0"/>
              <a:t> will invoke </a:t>
            </a:r>
            <a:r>
              <a:rPr lang="en-US" dirty="0" err="1" smtClean="0"/>
              <a:t>WebAuthenticationBroker</a:t>
            </a:r>
            <a:r>
              <a:rPr lang="en-US" dirty="0" smtClean="0"/>
              <a:t> (WAB)</a:t>
            </a:r>
          </a:p>
          <a:p>
            <a:pPr lvl="2"/>
            <a:r>
              <a:rPr lang="en-US" dirty="0" smtClean="0"/>
              <a:t>WAB will display logon</a:t>
            </a:r>
            <a:r>
              <a:rPr lang="en-US" baseline="0" dirty="0" smtClean="0"/>
              <a:t> form and common consent form</a:t>
            </a:r>
            <a:br>
              <a:rPr lang="en-US" baseline="0" dirty="0" smtClean="0"/>
            </a:br>
            <a:endParaRPr lang="en-US" dirty="0" smtClean="0"/>
          </a:p>
        </p:txBody>
      </p:sp>
      <p:sp>
        <p:nvSpPr>
          <p:cNvPr id="3" name="Title 2"/>
          <p:cNvSpPr>
            <a:spLocks noGrp="1"/>
          </p:cNvSpPr>
          <p:nvPr>
            <p:ph type="title"/>
          </p:nvPr>
        </p:nvSpPr>
        <p:spPr/>
        <p:txBody>
          <a:bodyPr/>
          <a:lstStyle/>
          <a:p>
            <a:r>
              <a:rPr lang="en-US" dirty="0" smtClean="0"/>
              <a:t>Authentication in O365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
        <p:nvSpPr>
          <p:cNvPr id="6" name="TextBox 5"/>
          <p:cNvSpPr txBox="1"/>
          <p:nvPr/>
        </p:nvSpPr>
        <p:spPr>
          <a:xfrm>
            <a:off x="920562" y="3801036"/>
            <a:ext cx="10346112" cy="1846659"/>
          </a:xfrm>
          <a:prstGeom prst="rect">
            <a:avLst/>
          </a:prstGeom>
          <a:noFill/>
        </p:spPr>
        <p:txBody>
          <a:bodyPr wrap="square" lIns="0" tIns="0" rIns="0" bIns="0" rtlCol="0">
            <a:spAutoFit/>
          </a:bodyPr>
          <a:lstStyle/>
          <a:p>
            <a:r>
              <a:rPr lang="en-US" sz="2400" dirty="0">
                <a:solidFill>
                  <a:srgbClr val="0000FF"/>
                </a:solidFill>
                <a:highlight>
                  <a:srgbClr val="FFFFFF"/>
                </a:highlight>
                <a:latin typeface="Consolas" panose="020B0609020204030204" pitchFamily="49" charset="0"/>
              </a:rPr>
              <a:t>if</a:t>
            </a:r>
            <a:r>
              <a:rPr lang="en-US" sz="2400" dirty="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t>
            </a:r>
            <a:r>
              <a:rPr lang="en-US" sz="2400" dirty="0">
                <a:solidFill>
                  <a:srgbClr val="000000"/>
                </a:solidFill>
                <a:highlight>
                  <a:srgbClr val="FFFFFF"/>
                </a:highlight>
                <a:latin typeface="Consolas" panose="020B0609020204030204" pitchFamily="49" charset="0"/>
              </a:rPr>
              <a:t> == </a:t>
            </a:r>
            <a:r>
              <a:rPr lang="en-US" sz="2400" dirty="0">
                <a:solidFill>
                  <a:srgbClr val="0000FF"/>
                </a:solidFill>
                <a:highlight>
                  <a:srgbClr val="FFFFFF"/>
                </a:highlight>
                <a:latin typeface="Consolas" panose="020B0609020204030204" pitchFamily="49" charset="0"/>
              </a:rPr>
              <a:t>null</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t>
            </a:r>
            <a:r>
              <a:rPr lang="en-US" sz="2400" dirty="0">
                <a:solidFill>
                  <a:srgbClr val="000000"/>
                </a:solidFill>
                <a:highlight>
                  <a:srgbClr val="FFFFFF"/>
                </a:highlight>
                <a:latin typeface="Consolas" panose="020B0609020204030204" pitchFamily="49" charset="0"/>
              </a:rPr>
              <a:t> = </a:t>
            </a:r>
            <a:r>
              <a:rPr lang="en-US" sz="2400" dirty="0">
                <a:solidFill>
                  <a:srgbClr val="0000FF"/>
                </a:solidFill>
                <a:highlight>
                  <a:srgbClr val="FFFFFF"/>
                </a:highlight>
                <a:latin typeface="Consolas" panose="020B0609020204030204" pitchFamily="49" charset="0"/>
              </a:rPr>
              <a:t>await</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DiscoveryContext</a:t>
            </a:r>
            <a:r>
              <a:rPr lang="en-US" sz="2400" dirty="0" err="1">
                <a:solidFill>
                  <a:srgbClr val="000000"/>
                </a:solidFill>
                <a:highlight>
                  <a:srgbClr val="FFFFFF"/>
                </a:highlight>
                <a:latin typeface="Consolas" panose="020B0609020204030204" pitchFamily="49" charset="0"/>
              </a:rPr>
              <a:t>.CreateAsync</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4630874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Authentication UI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967" b="28268"/>
          <a:stretch/>
        </p:blipFill>
        <p:spPr>
          <a:xfrm>
            <a:off x="519112" y="1447799"/>
            <a:ext cx="7647735" cy="405653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3797" b="25380"/>
          <a:stretch/>
        </p:blipFill>
        <p:spPr>
          <a:xfrm>
            <a:off x="4428565" y="1921013"/>
            <a:ext cx="7664824" cy="4219810"/>
          </a:xfrm>
          <a:prstGeom prst="rect">
            <a:avLst/>
          </a:prstGeom>
        </p:spPr>
      </p:pic>
    </p:spTree>
    <p:extLst>
      <p:ext uri="{BB962C8B-B14F-4D97-AF65-F5344CB8AC3E}">
        <p14:creationId xmlns:p14="http://schemas.microsoft.com/office/powerpoint/2010/main" val="42030334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“Client” objects for each service</a:t>
            </a:r>
          </a:p>
          <a:p>
            <a:pPr lvl="1"/>
            <a:r>
              <a:rPr lang="en-US" dirty="0" err="1" smtClean="0"/>
              <a:t>ExchangeClient</a:t>
            </a:r>
            <a:endParaRPr lang="en-US" dirty="0" smtClean="0"/>
          </a:p>
          <a:p>
            <a:pPr lvl="1"/>
            <a:r>
              <a:rPr lang="en-US" dirty="0" err="1" smtClean="0"/>
              <a:t>SharePointClient</a:t>
            </a:r>
            <a:endParaRPr lang="en-US" dirty="0" smtClean="0"/>
          </a:p>
          <a:p>
            <a:pPr lvl="0"/>
            <a:r>
              <a:rPr lang="en-US" dirty="0" smtClean="0"/>
              <a:t>Constructor takes</a:t>
            </a:r>
            <a:r>
              <a:rPr lang="en-US" baseline="0" dirty="0" smtClean="0"/>
              <a:t> a “token getter” function</a:t>
            </a:r>
          </a:p>
          <a:p>
            <a:pPr lvl="1"/>
            <a:r>
              <a:rPr lang="en-US" dirty="0" err="1" smtClean="0"/>
              <a:t>DiscoveryContext</a:t>
            </a:r>
            <a:r>
              <a:rPr lang="en-US" dirty="0" smtClean="0"/>
              <a:t> wraps an </a:t>
            </a:r>
            <a:r>
              <a:rPr lang="en-US" dirty="0" err="1" smtClean="0"/>
              <a:t>AuthenticationContext</a:t>
            </a:r>
            <a:endParaRPr lang="en-US" dirty="0" smtClean="0"/>
          </a:p>
          <a:p>
            <a:pPr lvl="1"/>
            <a:r>
              <a:rPr lang="en-US" dirty="0" err="1" smtClean="0"/>
              <a:t>AuthenticationContext</a:t>
            </a:r>
            <a:r>
              <a:rPr lang="en-US" baseline="0" dirty="0" smtClean="0"/>
              <a:t> has methods for getting tokens</a:t>
            </a:r>
            <a:endParaRPr lang="en-US" dirty="0" smtClean="0"/>
          </a:p>
        </p:txBody>
      </p:sp>
      <p:sp>
        <p:nvSpPr>
          <p:cNvPr id="3" name="Title 2"/>
          <p:cNvSpPr>
            <a:spLocks noGrp="1"/>
          </p:cNvSpPr>
          <p:nvPr>
            <p:ph type="title"/>
          </p:nvPr>
        </p:nvSpPr>
        <p:spPr/>
        <p:txBody>
          <a:bodyPr/>
          <a:lstStyle/>
          <a:p>
            <a:r>
              <a:rPr lang="en-US" dirty="0" smtClean="0"/>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1894714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object constructor example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
        <p:nvSpPr>
          <p:cNvPr id="5" name="TextBox 4"/>
          <p:cNvSpPr txBox="1"/>
          <p:nvPr/>
        </p:nvSpPr>
        <p:spPr>
          <a:xfrm>
            <a:off x="456359" y="1287370"/>
            <a:ext cx="11574276" cy="4801314"/>
          </a:xfrm>
          <a:prstGeom prst="rect">
            <a:avLst/>
          </a:prstGeom>
          <a:noFill/>
        </p:spPr>
        <p:txBody>
          <a:bodyPr wrap="square" lIns="0" tIns="0" rIns="0" bIns="0" rtlCol="0">
            <a:spAutoFit/>
          </a:bodyPr>
          <a:lstStyle/>
          <a:p>
            <a:r>
              <a:rPr lang="en-US" sz="2400" dirty="0">
                <a:solidFill>
                  <a:srgbClr val="0000FF"/>
                </a:solidFill>
                <a:highlight>
                  <a:srgbClr val="FFFFFF"/>
                </a:highlight>
                <a:latin typeface="Consolas" panose="020B0609020204030204" pitchFamily="49" charset="0"/>
              </a:rPr>
              <a:t>return</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new</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ExchangeClient</a:t>
            </a:r>
            <a:r>
              <a:rPr lang="en-US" sz="2400" dirty="0">
                <a:solidFill>
                  <a:srgbClr val="000000"/>
                </a:solidFill>
                <a:highlight>
                  <a:srgbClr val="FFFFFF"/>
                </a:highlight>
                <a:latin typeface="Consolas" panose="020B0609020204030204" pitchFamily="49" charset="0"/>
              </a:rPr>
              <a:t>(</a:t>
            </a:r>
            <a:r>
              <a:rPr lang="en-US" sz="2400" dirty="0" err="1">
                <a:solidFill>
                  <a:srgbClr val="000000"/>
                </a:solidFill>
                <a:highlight>
                  <a:srgbClr val="FFFFFF"/>
                </a:highlight>
                <a:latin typeface="Consolas" panose="020B0609020204030204" pitchFamily="49" charset="0"/>
              </a:rPr>
              <a:t>ExchangeServiceEndpointUri</a:t>
            </a: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async</a:t>
            </a:r>
            <a:r>
              <a:rPr lang="en-US" sz="2400" dirty="0">
                <a:solidFill>
                  <a:srgbClr val="000000"/>
                </a:solidFill>
                <a:highlight>
                  <a:srgbClr val="FFFFFF"/>
                </a:highlight>
                <a:latin typeface="Consolas" panose="020B0609020204030204" pitchFamily="49" charset="0"/>
              </a:rPr>
              <a:t> () =&gt;</a:t>
            </a:r>
          </a:p>
          <a:p>
            <a:r>
              <a:rPr lang="en-US" sz="2400" dirty="0">
                <a:solidFill>
                  <a:srgbClr val="000000"/>
                </a:solidFill>
                <a:highlight>
                  <a:srgbClr val="FFFFFF"/>
                </a:highlight>
                <a:latin typeface="Consolas" panose="020B0609020204030204" pitchFamily="49" charset="0"/>
              </a:rPr>
              <a:t>{</a:t>
            </a:r>
          </a:p>
          <a:p>
            <a:r>
              <a:rPr lang="en-US" sz="2400" dirty="0" smtClean="0">
                <a:solidFill>
                  <a:srgbClr val="0000FF"/>
                </a:solidFill>
                <a:highlight>
                  <a:srgbClr val="FFFFFF"/>
                </a:highlight>
                <a:latin typeface="Consolas" panose="020B0609020204030204" pitchFamily="49" charset="0"/>
              </a:rPr>
              <a:t>  return</a:t>
            </a:r>
            <a:r>
              <a:rPr lang="en-US" sz="2400" dirty="0" smtClean="0">
                <a:solidFill>
                  <a:srgbClr val="000000"/>
                </a:solidFill>
                <a:highlight>
                  <a:srgbClr val="FFFFFF"/>
                </a:highlight>
                <a:latin typeface="Consolas" panose="020B0609020204030204" pitchFamily="49" charset="0"/>
              </a:rPr>
              <a:t> </a:t>
            </a:r>
            <a:r>
              <a:rPr lang="en-US" sz="2400" dirty="0">
                <a:solidFill>
                  <a:srgbClr val="000000"/>
                </a:solidFill>
                <a:highlight>
                  <a:srgbClr val="FFFFFF"/>
                </a:highlight>
                <a:latin typeface="Consolas" panose="020B0609020204030204" pitchFamily="49" charset="0"/>
              </a:rPr>
              <a:t>(</a:t>
            </a:r>
            <a:r>
              <a:rPr lang="en-US" sz="2400" dirty="0">
                <a:solidFill>
                  <a:srgbClr val="0000FF"/>
                </a:solidFill>
                <a:highlight>
                  <a:srgbClr val="FFFFFF"/>
                </a:highlight>
                <a:latin typeface="Consolas" panose="020B0609020204030204" pitchFamily="49" charset="0"/>
              </a:rPr>
              <a:t>await</a:t>
            </a:r>
            <a:r>
              <a:rPr lang="en-US" sz="2400" dirty="0">
                <a:solidFill>
                  <a:srgbClr val="000000"/>
                </a:solidFill>
                <a:highlight>
                  <a:srgbClr val="FFFFFF"/>
                </a:highlight>
                <a:latin typeface="Consolas" panose="020B0609020204030204" pitchFamily="49" charset="0"/>
              </a:rPr>
              <a:t> _</a:t>
            </a:r>
            <a:r>
              <a:rPr lang="en-US" sz="2400" dirty="0" err="1" smtClean="0">
                <a:solidFill>
                  <a:srgbClr val="000000"/>
                </a:solidFill>
                <a:highlight>
                  <a:srgbClr val="FFFFFF"/>
                </a:highlight>
                <a:latin typeface="Consolas" panose="020B0609020204030204" pitchFamily="49" charset="0"/>
              </a:rPr>
              <a:t>discoveryContext.AuthenticationContext</a:t>
            </a:r>
            <a:endParaRPr lang="en-US" sz="2400" dirty="0" smtClean="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AcquireTokenSilentAsync</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ExchangeServiceResourceId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discoveryContext.AppIdentity.ClientId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FF"/>
                </a:solidFill>
                <a:highlight>
                  <a:srgbClr val="FFFFFF"/>
                </a:highlight>
                <a:latin typeface="Consolas" panose="020B0609020204030204" pitchFamily="49" charset="0"/>
              </a:rPr>
              <a:t>                     new</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ActiveDirectory.</a:t>
            </a:r>
            <a:r>
              <a:rPr lang="en-US" sz="2400" dirty="0" err="1" smtClean="0">
                <a:solidFill>
                  <a:srgbClr val="2B91AF"/>
                </a:solidFill>
                <a:highlight>
                  <a:srgbClr val="FFFFFF"/>
                </a:highlight>
                <a:latin typeface="Consolas" panose="020B0609020204030204" pitchFamily="49" charset="0"/>
              </a:rPr>
              <a:t>UserIdentifier</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dcr.UserId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2B91AF"/>
                </a:solidFill>
                <a:highlight>
                  <a:srgbClr val="FFFFFF"/>
                </a:highlight>
                <a:latin typeface="Consolas" panose="020B0609020204030204" pitchFamily="49" charset="0"/>
              </a:rPr>
              <a:t>UserIdentifierType</a:t>
            </a:r>
            <a:r>
              <a:rPr lang="en-US" sz="2400" dirty="0" err="1" smtClean="0">
                <a:solidFill>
                  <a:srgbClr val="000000"/>
                </a:solidFill>
                <a:highlight>
                  <a:srgbClr val="FFFFFF"/>
                </a:highlight>
                <a:latin typeface="Consolas" panose="020B0609020204030204" pitchFamily="49" charset="0"/>
              </a:rPr>
              <a:t>.UniqueId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endParaRPr lang="en-US" sz="2400" dirty="0">
              <a:solidFill>
                <a:srgbClr val="000000"/>
              </a:solidFill>
              <a:highlight>
                <a:srgbClr val="FFFFFF"/>
              </a:highlight>
              <a:latin typeface="Consolas" panose="020B0609020204030204" pitchFamily="49" charset="0"/>
            </a:endParaRPr>
          </a:p>
          <a:p>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AccessToken</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5983103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4949359" cy="4699148"/>
          </a:xfrm>
        </p:spPr>
        <p:txBody>
          <a:bodyPr/>
          <a:lstStyle/>
          <a:p>
            <a:r>
              <a:rPr lang="en-US" dirty="0" smtClean="0"/>
              <a:t>Client Object exposes properties</a:t>
            </a:r>
          </a:p>
          <a:p>
            <a:pPr lvl="1"/>
            <a:r>
              <a:rPr lang="en-US" dirty="0" smtClean="0"/>
              <a:t>Most are </a:t>
            </a:r>
            <a:r>
              <a:rPr lang="en-US" dirty="0" err="1" smtClean="0"/>
              <a:t>IEnumerable</a:t>
            </a:r>
            <a:r>
              <a:rPr lang="en-US" dirty="0" smtClean="0"/>
              <a:t>&lt;T&gt; collections</a:t>
            </a:r>
          </a:p>
          <a:p>
            <a:pPr lvl="0"/>
            <a:r>
              <a:rPr lang="en-US" dirty="0" smtClean="0"/>
              <a:t>Designed much like Entity Framework</a:t>
            </a:r>
          </a:p>
          <a:p>
            <a:pPr lvl="1"/>
            <a:r>
              <a:rPr lang="en-US" dirty="0" smtClean="0"/>
              <a:t>Client == </a:t>
            </a:r>
            <a:r>
              <a:rPr lang="en-US" dirty="0" err="1" smtClean="0"/>
              <a:t>DataContext</a:t>
            </a:r>
            <a:endParaRPr lang="en-US" dirty="0" smtClean="0"/>
          </a:p>
          <a:p>
            <a:pPr lvl="1"/>
            <a:r>
              <a:rPr lang="en-US" dirty="0" err="1" smtClean="0"/>
              <a:t>IEnumerable</a:t>
            </a:r>
            <a:r>
              <a:rPr lang="en-US" dirty="0" smtClean="0"/>
              <a:t>&lt;T&gt; entities</a:t>
            </a:r>
          </a:p>
          <a:p>
            <a:pPr lvl="0"/>
            <a:r>
              <a:rPr lang="en-US" dirty="0" smtClean="0"/>
              <a:t>Includes</a:t>
            </a:r>
            <a:r>
              <a:rPr lang="en-US" baseline="0" dirty="0" smtClean="0"/>
              <a:t> common CRUD operations</a:t>
            </a:r>
            <a:endParaRPr lang="en-US" dirty="0"/>
          </a:p>
        </p:txBody>
      </p:sp>
      <p:sp>
        <p:nvSpPr>
          <p:cNvPr id="3" name="Title 2"/>
          <p:cNvSpPr>
            <a:spLocks noGrp="1"/>
          </p:cNvSpPr>
          <p:nvPr>
            <p:ph type="title"/>
          </p:nvPr>
        </p:nvSpPr>
        <p:spPr/>
        <p:txBody>
          <a:bodyPr/>
          <a:lstStyle/>
          <a:p>
            <a:r>
              <a: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rPr>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grpSp>
        <p:nvGrpSpPr>
          <p:cNvPr id="9" name="Group 8"/>
          <p:cNvGrpSpPr/>
          <p:nvPr/>
        </p:nvGrpSpPr>
        <p:grpSpPr>
          <a:xfrm>
            <a:off x="5751275" y="1362742"/>
            <a:ext cx="2952750" cy="3488624"/>
            <a:chOff x="4618037" y="1497713"/>
            <a:chExt cx="2952750" cy="3488624"/>
          </a:xfrm>
        </p:grpSpPr>
        <p:pic>
          <p:nvPicPr>
            <p:cNvPr id="10" name="Picture 9"/>
            <p:cNvPicPr>
              <a:picLocks noChangeAspect="1"/>
            </p:cNvPicPr>
            <p:nvPr/>
          </p:nvPicPr>
          <p:blipFill>
            <a:blip r:embed="rId2"/>
            <a:stretch>
              <a:fillRect/>
            </a:stretch>
          </p:blipFill>
          <p:spPr>
            <a:xfrm>
              <a:off x="4618037" y="1871662"/>
              <a:ext cx="2952750" cy="3114675"/>
            </a:xfrm>
            <a:prstGeom prst="rect">
              <a:avLst/>
            </a:prstGeom>
            <a:ln>
              <a:solidFill>
                <a:schemeClr val="bg1">
                  <a:lumMod val="50000"/>
                </a:schemeClr>
              </a:solidFill>
            </a:ln>
          </p:spPr>
        </p:pic>
        <p:sp>
          <p:nvSpPr>
            <p:cNvPr id="11" name="Rectangle 10"/>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grpSp>
        <p:nvGrpSpPr>
          <p:cNvPr id="6" name="Group 5"/>
          <p:cNvGrpSpPr/>
          <p:nvPr/>
        </p:nvGrpSpPr>
        <p:grpSpPr>
          <a:xfrm>
            <a:off x="7666148" y="2416873"/>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8" name="Rectangle 7"/>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96595139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74938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skills</a:t>
            </a:r>
          </a:p>
        </p:txBody>
      </p:sp>
      <p:sp>
        <p:nvSpPr>
          <p:cNvPr id="2" name="Text Placeholder 1"/>
          <p:cNvSpPr>
            <a:spLocks noGrp="1"/>
          </p:cNvSpPr>
          <p:nvPr>
            <p:ph type="body" sz="quarter" idx="11"/>
          </p:nvPr>
        </p:nvSpPr>
        <p:spPr>
          <a:xfrm>
            <a:off x="271513" y="1190978"/>
            <a:ext cx="11648118" cy="4251523"/>
          </a:xfrm>
        </p:spPr>
        <p:txBody>
          <a:bodyPr/>
          <a:lstStyle/>
          <a:p>
            <a:r>
              <a:rPr lang="en-US" dirty="0" smtClean="0"/>
              <a:t>Microsoft Virtual Academy</a:t>
            </a:r>
          </a:p>
          <a:p>
            <a:pPr lvl="1"/>
            <a:r>
              <a:rPr lang="en-US" dirty="0" smtClean="0">
                <a:gradFill>
                  <a:gsLst>
                    <a:gs pos="1250">
                      <a:srgbClr val="00BCF2"/>
                    </a:gs>
                    <a:gs pos="100000">
                      <a:srgbClr val="00BCF2"/>
                    </a:gs>
                  </a:gsLst>
                  <a:lin ang="5400000" scaled="0"/>
                </a:gradFill>
              </a:rPr>
              <a:t>dev.office.com/training</a:t>
            </a:r>
          </a:p>
          <a:p>
            <a:r>
              <a:rPr lang="en-US" dirty="0" smtClean="0"/>
              <a:t>Code Samples</a:t>
            </a:r>
          </a:p>
          <a:p>
            <a:pPr lvl="1"/>
            <a:r>
              <a:rPr lang="en-US" dirty="0">
                <a:gradFill>
                  <a:gsLst>
                    <a:gs pos="1250">
                      <a:srgbClr val="00BCF2"/>
                    </a:gs>
                    <a:gs pos="100000">
                      <a:srgbClr val="00BCF2"/>
                    </a:gs>
                  </a:gsLst>
                  <a:lin ang="5400000" scaled="0"/>
                </a:gradFill>
              </a:rPr>
              <a:t>dev.office.com/code-samples</a:t>
            </a:r>
          </a:p>
          <a:p>
            <a:r>
              <a:rPr lang="en-US" dirty="0" smtClean="0"/>
              <a:t>DX Office 365 Dev Camps</a:t>
            </a:r>
          </a:p>
          <a:p>
            <a:r>
              <a:rPr lang="en-US" dirty="0" smtClean="0"/>
              <a:t>Office 365 Summit </a:t>
            </a:r>
            <a:br>
              <a:rPr lang="en-US" dirty="0" smtClean="0"/>
            </a:br>
            <a:r>
              <a:rPr lang="en-US" dirty="0" smtClean="0"/>
              <a:t>Developer Tracks</a:t>
            </a:r>
          </a:p>
          <a:p>
            <a:pPr lvl="1"/>
            <a:r>
              <a:rPr lang="en-US" dirty="0">
                <a:gradFill>
                  <a:gsLst>
                    <a:gs pos="1250">
                      <a:srgbClr val="00BCF2"/>
                    </a:gs>
                    <a:gs pos="100000">
                      <a:srgbClr val="00BCF2"/>
                    </a:gs>
                  </a:gsLst>
                  <a:lin ang="5400000" scaled="0"/>
                </a:gradFill>
                <a:hlinkClick r:id="rId2" action="ppaction://hlinkfile"/>
              </a:rPr>
              <a:t>summit.office.com</a:t>
            </a:r>
            <a:endParaRPr lang="en-US" dirty="0">
              <a:gradFill>
                <a:gsLst>
                  <a:gs pos="1250">
                    <a:srgbClr val="00BCF2"/>
                  </a:gs>
                  <a:gs pos="100000">
                    <a:srgbClr val="00BCF2"/>
                  </a:gs>
                </a:gsLst>
                <a:lin ang="5400000" scaled="0"/>
              </a:gradFill>
            </a:endParaRPr>
          </a:p>
        </p:txBody>
      </p:sp>
      <p:sp>
        <p:nvSpPr>
          <p:cNvPr id="4" name="Rectangle 3"/>
          <p:cNvSpPr/>
          <p:nvPr/>
        </p:nvSpPr>
        <p:spPr bwMode="auto">
          <a:xfrm>
            <a:off x="2452" y="-855186"/>
            <a:ext cx="7614563" cy="7727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defTabSz="913554" fontAlgn="base">
              <a:lnSpc>
                <a:spcPct val="90000"/>
              </a:lnSpc>
              <a:spcBef>
                <a:spcPct val="0"/>
              </a:spcBef>
              <a:spcAft>
                <a:spcPct val="0"/>
              </a:spcAft>
            </a:pPr>
            <a:r>
              <a:rPr lang="en-US" sz="1763" dirty="0">
                <a:solidFill>
                  <a:srgbClr val="FFFFFF"/>
                </a:solidFill>
              </a:rPr>
              <a:t>Add screens shot from link</a:t>
            </a: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9621" y="1202109"/>
            <a:ext cx="4239452" cy="3772489"/>
            <a:chOff x="1503299" y="914400"/>
            <a:chExt cx="1685883" cy="1500188"/>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2"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Freeform 112"/>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14"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17" name="Group 116"/>
          <p:cNvGrpSpPr/>
          <p:nvPr/>
        </p:nvGrpSpPr>
        <p:grpSpPr>
          <a:xfrm>
            <a:off x="5781823" y="2768990"/>
            <a:ext cx="4032535" cy="2610798"/>
            <a:chOff x="2781859" y="2353478"/>
            <a:chExt cx="3165371" cy="2049370"/>
          </a:xfrm>
        </p:grpSpPr>
        <p:sp>
          <p:nvSpPr>
            <p:cNvPr id="8"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0"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3"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4"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5"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6"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7"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5"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6"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16" name="Group 115"/>
          <p:cNvGrpSpPr/>
          <p:nvPr/>
        </p:nvGrpSpPr>
        <p:grpSpPr>
          <a:xfrm>
            <a:off x="10472195" y="3738762"/>
            <a:ext cx="817744" cy="1512988"/>
            <a:chOff x="4618455" y="3337427"/>
            <a:chExt cx="641895" cy="1187634"/>
          </a:xfrm>
        </p:grpSpPr>
        <p:sp>
          <p:nvSpPr>
            <p:cNvPr id="18"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75"/>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Rectangle 76"/>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Rectangle 77"/>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Rectangle 78"/>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Rectangle 79"/>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Rectangle 80"/>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Freeform 92"/>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Oval 94"/>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Freeform 96"/>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Rectangle 97"/>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Rectangle 98"/>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Rectangle 99"/>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Rectangle 100"/>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Rectangle 106"/>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0" name="Picture 109"/>
            <p:cNvPicPr>
              <a:picLocks noChangeAspect="1"/>
            </p:cNvPicPr>
            <p:nvPr/>
          </p:nvPicPr>
          <p:blipFill rotWithShape="1">
            <a:blip r:embed="rId5">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405428426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71511" y="3974919"/>
            <a:ext cx="11438064" cy="2423401"/>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1511" y="1886694"/>
            <a:ext cx="11438064" cy="1990224"/>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7351" y="1336948"/>
            <a:ext cx="6169424" cy="5516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2" tIns="143236" rIns="179042" bIns="143236" numCol="1" spcCol="0" rtlCol="0" fromWordArt="0" anchor="t" anchorCtr="0" forceAA="0" compatLnSpc="1">
            <a:prstTxWarp prst="textNoShape">
              <a:avLst/>
            </a:prstTxWarp>
            <a:noAutofit/>
          </a:bodyPr>
          <a:lstStyle/>
          <a:p>
            <a:pPr algn="ctr" defTabSz="912924"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76404" y="-134622"/>
            <a:ext cx="7798317" cy="1952915"/>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0853"/>
            </a:xfrm>
            <a:prstGeom prst="rect">
              <a:avLst/>
            </a:prstGeom>
            <a:noFill/>
          </p:spPr>
          <p:txBody>
            <a:bodyPr wrap="square" lIns="0" tIns="0" rIns="0" bIns="0" rtlCol="0">
              <a:spAutoFit/>
            </a:bodyPr>
            <a:lstStyle/>
            <a:p>
              <a:pPr defTabSz="913818"/>
              <a:r>
                <a:rPr lang="en-US" sz="2743" dirty="0">
                  <a:solidFill>
                    <a:srgbClr val="FFFFFF"/>
                  </a:solidFill>
                  <a:latin typeface="Segoe UI Light"/>
                </a:rPr>
                <a:t>Developer Patterns &amp; Practices</a:t>
              </a:r>
            </a:p>
          </p:txBody>
        </p:sp>
      </p:grpSp>
      <p:sp>
        <p:nvSpPr>
          <p:cNvPr id="7" name="Rectangle 6"/>
          <p:cNvSpPr/>
          <p:nvPr/>
        </p:nvSpPr>
        <p:spPr bwMode="auto">
          <a:xfrm>
            <a:off x="7351" y="-1019132"/>
            <a:ext cx="7614563" cy="7803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defTabSz="913554" fontAlgn="base">
              <a:lnSpc>
                <a:spcPct val="90000"/>
              </a:lnSpc>
              <a:spcBef>
                <a:spcPct val="0"/>
              </a:spcBef>
              <a:spcAft>
                <a:spcPct val="0"/>
              </a:spcAft>
            </a:pPr>
            <a:r>
              <a:rPr lang="en-US" sz="1763" dirty="0">
                <a:solidFill>
                  <a:srgbClr val="FFFFFF"/>
                </a:solidFill>
              </a:rPr>
              <a:t>Make look cool</a:t>
            </a: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5987" y="2021175"/>
            <a:ext cx="7330121" cy="1506985"/>
          </a:xfrm>
          <a:prstGeom prst="rect">
            <a:avLst/>
          </a:prstGeom>
          <a:noFill/>
        </p:spPr>
        <p:txBody>
          <a:bodyPr wrap="square">
            <a:spAutoFit/>
          </a:bodyPr>
          <a:lstStyle/>
          <a:p>
            <a:pPr defTabSz="913818">
              <a:lnSpc>
                <a:spcPct val="90000"/>
              </a:lnSpc>
              <a:spcBef>
                <a:spcPts val="588"/>
              </a:spcBef>
              <a:spcAft>
                <a:spcPts val="1763"/>
              </a:spcAft>
              <a:buClr>
                <a:srgbClr val="FFFFFF"/>
              </a:buClr>
              <a:buSzPct val="100000"/>
            </a:pPr>
            <a:r>
              <a:rPr lang="en-US" sz="3134" b="1" dirty="0">
                <a:gradFill>
                  <a:gsLst>
                    <a:gs pos="34513">
                      <a:srgbClr val="FFFFFF"/>
                    </a:gs>
                    <a:gs pos="55000">
                      <a:srgbClr val="FFFFFF"/>
                    </a:gs>
                  </a:gsLst>
                  <a:lin ang="5400000" scaled="0"/>
                </a:gradFill>
              </a:rPr>
              <a:t>Transform your code</a:t>
            </a: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Providing App Model Patterns for common SharePoint </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Full Trust Code and Office Add-in scenarios</a:t>
            </a:r>
          </a:p>
        </p:txBody>
      </p:sp>
      <p:sp>
        <p:nvSpPr>
          <p:cNvPr id="20" name="Rectangle 19"/>
          <p:cNvSpPr/>
          <p:nvPr/>
        </p:nvSpPr>
        <p:spPr>
          <a:xfrm>
            <a:off x="1366716" y="4096944"/>
            <a:ext cx="10497474" cy="2503397"/>
          </a:xfrm>
          <a:prstGeom prst="rect">
            <a:avLst/>
          </a:prstGeom>
          <a:noFill/>
        </p:spPr>
        <p:txBody>
          <a:bodyPr wrap="square">
            <a:spAutoFit/>
          </a:bodyPr>
          <a:lstStyle/>
          <a:p>
            <a:pPr defTabSz="913818">
              <a:lnSpc>
                <a:spcPct val="90000"/>
              </a:lnSpc>
              <a:spcBef>
                <a:spcPts val="588"/>
              </a:spcBef>
              <a:spcAft>
                <a:spcPts val="1763"/>
              </a:spcAft>
              <a:buClr>
                <a:srgbClr val="FFFFFF"/>
              </a:buClr>
              <a:buSzPct val="100000"/>
            </a:pPr>
            <a:r>
              <a:rPr lang="en-US" sz="3134" b="1" dirty="0">
                <a:gradFill>
                  <a:gsLst>
                    <a:gs pos="34513">
                      <a:srgbClr val="FFFFFF"/>
                    </a:gs>
                    <a:gs pos="55000">
                      <a:srgbClr val="FFFFFF"/>
                    </a:gs>
                  </a:gsLst>
                  <a:lin ang="5400000" scaled="0"/>
                </a:gradFill>
              </a:rPr>
              <a:t>60+ Visual Studio projects</a:t>
            </a: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Common scenarios</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Branding</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Site provisioning</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Remote event receivers </a:t>
            </a:r>
            <a:br>
              <a:rPr lang="en-US" sz="2351" dirty="0">
                <a:gradFill>
                  <a:gsLst>
                    <a:gs pos="1250">
                      <a:srgbClr val="FFFFFF"/>
                    </a:gs>
                    <a:gs pos="100000">
                      <a:srgbClr val="FFFFFF"/>
                    </a:gs>
                  </a:gsLst>
                  <a:lin ang="5400000" scaled="0"/>
                </a:gradFill>
                <a:latin typeface="Segoe UI Light"/>
              </a:rPr>
            </a:br>
            <a:endParaRPr lang="en-US" sz="2351" dirty="0">
              <a:gradFill>
                <a:gsLst>
                  <a:gs pos="1250">
                    <a:srgbClr val="FFFFFF"/>
                  </a:gs>
                  <a:gs pos="100000">
                    <a:srgbClr val="FFFFFF"/>
                  </a:gs>
                </a:gsLst>
                <a:lin ang="5400000" scaled="0"/>
              </a:gradFill>
              <a:latin typeface="Segoe UI Light"/>
            </a:endParaRPr>
          </a:p>
        </p:txBody>
      </p:sp>
      <p:sp>
        <p:nvSpPr>
          <p:cNvPr id="5" name="Rectangle 4"/>
          <p:cNvSpPr/>
          <p:nvPr/>
        </p:nvSpPr>
        <p:spPr>
          <a:xfrm>
            <a:off x="5703348" y="4865353"/>
            <a:ext cx="6090406" cy="1088706"/>
          </a:xfrm>
          <a:prstGeom prst="rect">
            <a:avLst/>
          </a:prstGeom>
        </p:spPr>
        <p:txBody>
          <a:bodyPr>
            <a:spAutoFit/>
          </a:bodyPr>
          <a:lstStyle/>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Large file support</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Taxonomy driven navigation</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And much more… </a:t>
            </a:r>
            <a:r>
              <a:rPr lang="en-US" sz="2351" dirty="0">
                <a:gradFill>
                  <a:gsLst>
                    <a:gs pos="1250">
                      <a:srgbClr val="FFFFFF"/>
                    </a:gs>
                    <a:gs pos="100000">
                      <a:srgbClr val="FFFFFF"/>
                    </a:gs>
                  </a:gsLst>
                  <a:lin ang="5400000" scaled="0"/>
                </a:gradFill>
                <a:latin typeface="Segoe UI Light"/>
                <a:hlinkClick r:id="rId3" action="ppaction://hlinkfile"/>
              </a:rPr>
              <a:t>aka.ms/</a:t>
            </a:r>
            <a:r>
              <a:rPr lang="en-US" sz="2351" dirty="0" err="1">
                <a:gradFill>
                  <a:gsLst>
                    <a:gs pos="1250">
                      <a:srgbClr val="FFFFFF"/>
                    </a:gs>
                    <a:gs pos="100000">
                      <a:srgbClr val="FFFFFF"/>
                    </a:gs>
                  </a:gsLst>
                  <a:lin ang="5400000" scaled="0"/>
                </a:gradFill>
                <a:latin typeface="Segoe UI Light"/>
                <a:hlinkClick r:id="rId3" action="ppaction://hlinkfile"/>
              </a:rPr>
              <a:t>OfficeDevPnP</a:t>
            </a:r>
            <a:endParaRPr lang="en-US" sz="2351"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394565" y="4161075"/>
            <a:ext cx="918273" cy="831700"/>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algn="just" defTabSz="914001"/>
              <a:endParaRPr lang="en-US" sz="1665">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algn="just" defTabSz="914001"/>
              <a:endParaRPr lang="en-US" sz="1665">
                <a:solidFill>
                  <a:srgbClr val="FFFFFF"/>
                </a:solidFill>
              </a:endParaRPr>
            </a:p>
          </p:txBody>
        </p:sp>
      </p:grpSp>
      <p:grpSp>
        <p:nvGrpSpPr>
          <p:cNvPr id="36" name="Group 35"/>
          <p:cNvGrpSpPr/>
          <p:nvPr/>
        </p:nvGrpSpPr>
        <p:grpSpPr bwMode="black">
          <a:xfrm>
            <a:off x="387320" y="2195751"/>
            <a:ext cx="960877" cy="781716"/>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grpSp>
      <p:sp>
        <p:nvSpPr>
          <p:cNvPr id="8" name="Rectangle 7"/>
          <p:cNvSpPr/>
          <p:nvPr/>
        </p:nvSpPr>
        <p:spPr bwMode="auto">
          <a:xfrm>
            <a:off x="2453" y="1737770"/>
            <a:ext cx="269060" cy="496014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2887143"/>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46499" y="2758"/>
            <a:ext cx="6539876" cy="685248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452" y="2758"/>
            <a:ext cx="5644046" cy="68524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154" t="13127" r="54911" b="10132"/>
          <a:stretch/>
        </p:blipFill>
        <p:spPr>
          <a:xfrm>
            <a:off x="6076961" y="472448"/>
            <a:ext cx="5661497" cy="6180612"/>
          </a:xfrm>
          <a:prstGeom prst="rect">
            <a:avLst/>
          </a:prstGeom>
          <a:ln>
            <a:noFill/>
          </a:ln>
        </p:spPr>
      </p:pic>
      <p:sp>
        <p:nvSpPr>
          <p:cNvPr id="3" name="Title 2"/>
          <p:cNvSpPr>
            <a:spLocks noGrp="1"/>
          </p:cNvSpPr>
          <p:nvPr>
            <p:ph type="title"/>
          </p:nvPr>
        </p:nvSpPr>
        <p:spPr>
          <a:xfrm>
            <a:off x="271513" y="292036"/>
            <a:ext cx="4927070" cy="898941"/>
          </a:xfrm>
        </p:spPr>
        <p:txBody>
          <a:bodyPr/>
          <a:lstStyle/>
          <a:p>
            <a:r>
              <a:rPr lang="en-US" dirty="0" smtClean="0"/>
              <a:t>Roadmap</a:t>
            </a:r>
            <a:endParaRPr lang="en-US" dirty="0"/>
          </a:p>
        </p:txBody>
      </p:sp>
      <p:sp>
        <p:nvSpPr>
          <p:cNvPr id="2" name="Text Placeholder 1"/>
          <p:cNvSpPr>
            <a:spLocks noGrp="1"/>
          </p:cNvSpPr>
          <p:nvPr>
            <p:ph type="body" sz="quarter" idx="11"/>
          </p:nvPr>
        </p:nvSpPr>
        <p:spPr>
          <a:xfrm>
            <a:off x="271514" y="1190978"/>
            <a:ext cx="5193812" cy="2583385"/>
          </a:xfrm>
        </p:spPr>
        <p:txBody>
          <a:bodyPr/>
          <a:lstStyle/>
          <a:p>
            <a:pPr>
              <a:spcBef>
                <a:spcPts val="588"/>
              </a:spcBef>
              <a:spcAft>
                <a:spcPts val="588"/>
              </a:spcAft>
            </a:pPr>
            <a:r>
              <a:rPr lang="en-US" dirty="0" smtClean="0"/>
              <a:t>Monthly updates</a:t>
            </a:r>
          </a:p>
          <a:p>
            <a:pPr>
              <a:spcBef>
                <a:spcPts val="588"/>
              </a:spcBef>
              <a:spcAft>
                <a:spcPts val="588"/>
              </a:spcAft>
            </a:pPr>
            <a:r>
              <a:rPr lang="en-US" dirty="0" smtClean="0"/>
              <a:t>Associated blog posts</a:t>
            </a:r>
          </a:p>
          <a:p>
            <a:pPr>
              <a:spcBef>
                <a:spcPts val="588"/>
              </a:spcBef>
              <a:spcAft>
                <a:spcPts val="588"/>
              </a:spcAft>
            </a:pPr>
            <a:r>
              <a:rPr lang="en-US" sz="1959" dirty="0">
                <a:hlinkClick r:id="rId3"/>
              </a:rPr>
              <a:t>www.office.com/roadmap</a:t>
            </a:r>
            <a:endParaRPr lang="en-US" sz="1959" dirty="0"/>
          </a:p>
          <a:p>
            <a:pPr>
              <a:spcBef>
                <a:spcPts val="588"/>
              </a:spcBef>
              <a:spcAft>
                <a:spcPts val="588"/>
              </a:spcAft>
            </a:pPr>
            <a:endParaRPr lang="en-US" dirty="0"/>
          </a:p>
        </p:txBody>
      </p:sp>
    </p:spTree>
    <p:extLst>
      <p:ext uri="{BB962C8B-B14F-4D97-AF65-F5344CB8AC3E}">
        <p14:creationId xmlns:p14="http://schemas.microsoft.com/office/powerpoint/2010/main" val="1761576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300"/>
                                        <p:tgtEl>
                                          <p:spTgt spid="5"/>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646499" y="2758"/>
            <a:ext cx="6539876" cy="685248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452" y="2758"/>
            <a:ext cx="5644046" cy="68524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Customer </a:t>
            </a:r>
            <a:br>
              <a:rPr lang="en-US" dirty="0" smtClean="0"/>
            </a:br>
            <a:r>
              <a:rPr lang="en-US" dirty="0" smtClean="0"/>
              <a:t>feedback</a:t>
            </a:r>
            <a:endParaRPr lang="en-US" dirty="0"/>
          </a:p>
        </p:txBody>
      </p:sp>
      <p:sp>
        <p:nvSpPr>
          <p:cNvPr id="2" name="Text Placeholder 1"/>
          <p:cNvSpPr>
            <a:spLocks noGrp="1"/>
          </p:cNvSpPr>
          <p:nvPr>
            <p:ph type="body" sz="quarter" idx="11"/>
          </p:nvPr>
        </p:nvSpPr>
        <p:spPr>
          <a:xfrm>
            <a:off x="1343646" y="2085255"/>
            <a:ext cx="4676114" cy="5443660"/>
          </a:xfrm>
        </p:spPr>
        <p:txBody>
          <a:bodyPr/>
          <a:lstStyle/>
          <a:p>
            <a:pPr>
              <a:spcBef>
                <a:spcPts val="588"/>
              </a:spcBef>
              <a:spcAft>
                <a:spcPts val="588"/>
              </a:spcAft>
            </a:pPr>
            <a:r>
              <a:rPr lang="en-US" dirty="0" smtClean="0"/>
              <a:t>Yammer</a:t>
            </a:r>
            <a:br>
              <a:rPr lang="en-US" dirty="0" smtClean="0"/>
            </a:br>
            <a:r>
              <a:rPr lang="en-US" sz="1959" dirty="0">
                <a:latin typeface="+mn-lt"/>
              </a:rPr>
              <a:t>Office 365 Technical Network</a:t>
            </a:r>
            <a:endParaRPr lang="en-US" dirty="0" smtClean="0"/>
          </a:p>
          <a:p>
            <a:pPr>
              <a:spcBef>
                <a:spcPts val="2939"/>
              </a:spcBef>
              <a:spcAft>
                <a:spcPts val="588"/>
              </a:spcAft>
            </a:pPr>
            <a:r>
              <a:rPr lang="en-US" dirty="0" err="1" smtClean="0"/>
              <a:t>Stackoverflow</a:t>
            </a:r>
            <a:endParaRPr lang="en-US" dirty="0"/>
          </a:p>
          <a:p>
            <a:pPr>
              <a:spcBef>
                <a:spcPts val="2939"/>
              </a:spcBef>
              <a:spcAft>
                <a:spcPts val="588"/>
              </a:spcAft>
            </a:pPr>
            <a:r>
              <a:rPr lang="en-US" dirty="0" err="1" smtClean="0"/>
              <a:t>UserVoice</a:t>
            </a:r>
            <a:r>
              <a:rPr lang="en-US" dirty="0"/>
              <a:t/>
            </a:r>
            <a:br>
              <a:rPr lang="en-US" dirty="0"/>
            </a:br>
            <a:r>
              <a:rPr lang="en-US" sz="1959" dirty="0">
                <a:latin typeface="+mn-lt"/>
              </a:rPr>
              <a:t>Developer focused</a:t>
            </a:r>
            <a:br>
              <a:rPr lang="en-US" sz="1959" dirty="0">
                <a:latin typeface="+mn-lt"/>
              </a:rPr>
            </a:br>
            <a:r>
              <a:rPr lang="en-US" sz="1959" dirty="0">
                <a:latin typeface="+mn-lt"/>
              </a:rPr>
              <a:t>Bi-weekly triage</a:t>
            </a:r>
            <a:br>
              <a:rPr lang="en-US" sz="1959" dirty="0">
                <a:latin typeface="+mn-lt"/>
              </a:rPr>
            </a:br>
            <a:r>
              <a:rPr lang="en-US" sz="1959" dirty="0">
                <a:latin typeface="+mn-lt"/>
              </a:rPr>
              <a:t>Link to roadmap to show actions</a:t>
            </a:r>
          </a:p>
          <a:p>
            <a:pPr>
              <a:spcBef>
                <a:spcPts val="588"/>
              </a:spcBef>
              <a:spcAft>
                <a:spcPts val="588"/>
              </a:spcAft>
            </a:pPr>
            <a:r>
              <a:rPr lang="en-US" sz="1959" dirty="0">
                <a:latin typeface="+mn-lt"/>
                <a:hlinkClick r:id="rId2"/>
              </a:rPr>
              <a:t>http://aka.ms/OfficeDevFeedback</a:t>
            </a:r>
            <a:endParaRPr lang="en-US" sz="1959" dirty="0">
              <a:latin typeface="+mn-lt"/>
            </a:endParaRPr>
          </a:p>
          <a:p>
            <a:pPr>
              <a:spcBef>
                <a:spcPts val="588"/>
              </a:spcBef>
              <a:spcAft>
                <a:spcPts val="588"/>
              </a:spcAft>
            </a:pPr>
            <a:endParaRPr lang="en-US" sz="1959" dirty="0"/>
          </a:p>
          <a:p>
            <a:pPr>
              <a:spcBef>
                <a:spcPts val="588"/>
              </a:spcBef>
              <a:spcAft>
                <a:spcPts val="588"/>
              </a:spcAft>
            </a:pPr>
            <a:endParaRPr lang="en-US" dirty="0"/>
          </a:p>
        </p:txBody>
      </p:sp>
      <p:pic>
        <p:nvPicPr>
          <p:cNvPr id="6" name="Picture 5"/>
          <p:cNvPicPr>
            <a:picLocks noChangeAspect="1"/>
          </p:cNvPicPr>
          <p:nvPr/>
        </p:nvPicPr>
        <p:blipFill rotWithShape="1">
          <a:blip r:embed="rId3"/>
          <a:srcRect r="34150"/>
          <a:stretch/>
        </p:blipFill>
        <p:spPr>
          <a:xfrm>
            <a:off x="6095574" y="293594"/>
            <a:ext cx="5662241" cy="6262007"/>
          </a:xfrm>
          <a:prstGeom prst="rect">
            <a:avLst/>
          </a:prstGeom>
          <a:ln>
            <a:noFill/>
          </a:ln>
        </p:spPr>
      </p:pic>
      <p:pic>
        <p:nvPicPr>
          <p:cNvPr id="5" name="Picture 4"/>
          <p:cNvPicPr>
            <a:picLocks noChangeAspect="1"/>
          </p:cNvPicPr>
          <p:nvPr/>
        </p:nvPicPr>
        <p:blipFill>
          <a:blip r:embed="rId4"/>
          <a:stretch>
            <a:fillRect/>
          </a:stretch>
        </p:blipFill>
        <p:spPr>
          <a:xfrm>
            <a:off x="395893" y="2233674"/>
            <a:ext cx="895121" cy="750524"/>
          </a:xfrm>
          <a:prstGeom prst="rect">
            <a:avLst/>
          </a:prstGeom>
        </p:spPr>
      </p:pic>
      <p:pic>
        <p:nvPicPr>
          <p:cNvPr id="10" name="Picture 9"/>
          <p:cNvPicPr>
            <a:picLocks noChangeAspect="1"/>
          </p:cNvPicPr>
          <p:nvPr/>
        </p:nvPicPr>
        <p:blipFill>
          <a:blip r:embed="rId5"/>
          <a:stretch>
            <a:fillRect/>
          </a:stretch>
        </p:blipFill>
        <p:spPr>
          <a:xfrm>
            <a:off x="458473" y="3172968"/>
            <a:ext cx="769961" cy="98058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553" y="4342324"/>
            <a:ext cx="937802" cy="901732"/>
          </a:xfrm>
          <a:prstGeom prst="rect">
            <a:avLst/>
          </a:prstGeom>
        </p:spPr>
      </p:pic>
    </p:spTree>
    <p:extLst>
      <p:ext uri="{BB962C8B-B14F-4D97-AF65-F5344CB8AC3E}">
        <p14:creationId xmlns:p14="http://schemas.microsoft.com/office/powerpoint/2010/main" val="2311486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
                                        <p:tgtEl>
                                          <p:spTgt spid="6"/>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6"/>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019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8667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5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943" y="1276974"/>
            <a:ext cx="3787662" cy="1553647"/>
          </a:xfrm>
          <a:prstGeom prst="rect">
            <a:avLst/>
          </a:prstGeom>
        </p:spPr>
      </p:pic>
      <p:sp>
        <p:nvSpPr>
          <p:cNvPr id="9" name="Title 8"/>
          <p:cNvSpPr>
            <a:spLocks noGrp="1"/>
          </p:cNvSpPr>
          <p:nvPr>
            <p:ph type="title"/>
          </p:nvPr>
        </p:nvSpPr>
        <p:spPr/>
        <p:txBody>
          <a:bodyPr/>
          <a:lstStyle/>
          <a:p>
            <a:r>
              <a:rPr lang="en-US" dirty="0" smtClean="0"/>
              <a:t>Vision</a:t>
            </a:r>
            <a:endParaRPr lang="en-US" dirty="0"/>
          </a:p>
        </p:txBody>
      </p:sp>
      <p:grpSp>
        <p:nvGrpSpPr>
          <p:cNvPr id="357" name="Group 356"/>
          <p:cNvGrpSpPr/>
          <p:nvPr/>
        </p:nvGrpSpPr>
        <p:grpSpPr>
          <a:xfrm>
            <a:off x="288620" y="1173602"/>
            <a:ext cx="3693748" cy="1486831"/>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5" rIns="89570" bIns="44785" numCol="1" anchor="t" anchorCtr="0" compatLnSpc="1">
                <a:prstTxWarp prst="textNoShape">
                  <a:avLst/>
                </a:prstTxWarp>
              </a:bodyPr>
              <a:lstStyle/>
              <a:p>
                <a:pPr defTabSz="913643"/>
                <a:endParaRPr lang="en-US" sz="1763">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grpSp>
        <p:nvGrpSpPr>
          <p:cNvPr id="439" name="Group 438"/>
          <p:cNvGrpSpPr/>
          <p:nvPr/>
        </p:nvGrpSpPr>
        <p:grpSpPr>
          <a:xfrm>
            <a:off x="5274456" y="1290751"/>
            <a:ext cx="1790145" cy="1526765"/>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4001"/>
                <a:endParaRPr lang="en-US" sz="1763">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4001"/>
                <a:endParaRPr lang="en-US" sz="1763">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6763" y="2051040"/>
            <a:ext cx="309834" cy="610556"/>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sp>
        <p:nvSpPr>
          <p:cNvPr id="516" name="Rectangle 515"/>
          <p:cNvSpPr/>
          <p:nvPr/>
        </p:nvSpPr>
        <p:spPr bwMode="auto">
          <a:xfrm>
            <a:off x="460548" y="2932604"/>
            <a:ext cx="3732095" cy="8787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0548" y="3811326"/>
            <a:ext cx="3732095" cy="2749705"/>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0548" y="2932604"/>
            <a:ext cx="3732095"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2274" y="3990997"/>
            <a:ext cx="992539" cy="361250"/>
            <a:chOff x="683707" y="4085194"/>
            <a:chExt cx="1013112" cy="368739"/>
          </a:xfrm>
        </p:grpSpPr>
        <p:sp>
          <p:nvSpPr>
            <p:cNvPr id="520" name="TextBox 519"/>
            <p:cNvSpPr txBox="1"/>
            <p:nvPr/>
          </p:nvSpPr>
          <p:spPr>
            <a:xfrm>
              <a:off x="1132043" y="4154025"/>
              <a:ext cx="564776" cy="193796"/>
            </a:xfrm>
            <a:prstGeom prst="rect">
              <a:avLst/>
            </a:prstGeom>
            <a:noFill/>
          </p:spPr>
          <p:txBody>
            <a:bodyPr wrap="square" lIns="0" tIns="0" rIns="0" bIns="0" rtlCol="0">
              <a:spAutoFit/>
            </a:bodyPr>
            <a:lstStyle/>
            <a:p>
              <a:pPr defTabSz="913818">
                <a:lnSpc>
                  <a:spcPct val="90000"/>
                </a:lnSpc>
                <a:spcAft>
                  <a:spcPts val="588"/>
                </a:spcAft>
              </a:pPr>
              <a:r>
                <a:rPr lang="en-US" sz="1371"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2274" y="5269536"/>
            <a:ext cx="1034461" cy="17637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535" name="Group 32"/>
          <p:cNvGrpSpPr>
            <a:grpSpLocks noChangeAspect="1"/>
          </p:cNvGrpSpPr>
          <p:nvPr/>
        </p:nvGrpSpPr>
        <p:grpSpPr bwMode="auto">
          <a:xfrm>
            <a:off x="672274" y="5564413"/>
            <a:ext cx="1088507" cy="35090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555" name="Group 554"/>
          <p:cNvGrpSpPr/>
          <p:nvPr/>
        </p:nvGrpSpPr>
        <p:grpSpPr>
          <a:xfrm>
            <a:off x="2297208" y="5291866"/>
            <a:ext cx="1734372" cy="322293"/>
            <a:chOff x="3780357" y="9151926"/>
            <a:chExt cx="1910317" cy="392096"/>
          </a:xfrm>
        </p:grpSpPr>
        <p:sp>
          <p:nvSpPr>
            <p:cNvPr id="556" name="TextBox 555"/>
            <p:cNvSpPr txBox="1"/>
            <p:nvPr/>
          </p:nvSpPr>
          <p:spPr>
            <a:xfrm>
              <a:off x="4286127" y="9235523"/>
              <a:ext cx="1404547" cy="230980"/>
            </a:xfrm>
            <a:prstGeom prst="rect">
              <a:avLst/>
            </a:prstGeom>
            <a:noFill/>
          </p:spPr>
          <p:txBody>
            <a:bodyPr wrap="square" lIns="0" tIns="0" rIns="0" bIns="0" rtlCol="0">
              <a:spAutoFit/>
            </a:bodyPr>
            <a:lstStyle/>
            <a:p>
              <a:pPr defTabSz="913818">
                <a:lnSpc>
                  <a:spcPct val="90000"/>
                </a:lnSpc>
                <a:spcAft>
                  <a:spcPts val="588"/>
                </a:spcAft>
              </a:pPr>
              <a:r>
                <a:rPr lang="en-US" sz="1371"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7243" y="4470751"/>
            <a:ext cx="772903" cy="344184"/>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559" name="Group 558"/>
          <p:cNvGrpSpPr/>
          <p:nvPr/>
        </p:nvGrpSpPr>
        <p:grpSpPr>
          <a:xfrm>
            <a:off x="677243" y="4933441"/>
            <a:ext cx="944954" cy="217592"/>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546"/>
            </a:xfrm>
            <a:prstGeom prst="rect">
              <a:avLst/>
            </a:prstGeom>
            <a:noFill/>
          </p:spPr>
          <p:txBody>
            <a:bodyPr wrap="square" lIns="0" tIns="0" rIns="0" bIns="0" rtlCol="0">
              <a:spAutoFit/>
            </a:bodyPr>
            <a:lstStyle/>
            <a:p>
              <a:pPr defTabSz="913818">
                <a:lnSpc>
                  <a:spcPct val="90000"/>
                </a:lnSpc>
                <a:spcAft>
                  <a:spcPts val="588"/>
                </a:spcAft>
              </a:pPr>
              <a:r>
                <a:rPr lang="en-US" sz="1175"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71230" y="6033821"/>
            <a:ext cx="1050168" cy="35979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5" name="Freeform 35"/>
          <p:cNvSpPr>
            <a:spLocks noChangeAspect="1" noEditPoints="1"/>
          </p:cNvSpPr>
          <p:nvPr/>
        </p:nvSpPr>
        <p:spPr bwMode="auto">
          <a:xfrm>
            <a:off x="2297208" y="3990996"/>
            <a:ext cx="1294935" cy="36226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576" name="Group 53"/>
          <p:cNvGrpSpPr>
            <a:grpSpLocks noChangeAspect="1"/>
          </p:cNvGrpSpPr>
          <p:nvPr/>
        </p:nvGrpSpPr>
        <p:grpSpPr bwMode="auto">
          <a:xfrm>
            <a:off x="2297209" y="4427038"/>
            <a:ext cx="939733" cy="35938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595" name="Group 140"/>
          <p:cNvGrpSpPr>
            <a:grpSpLocks noChangeAspect="1"/>
          </p:cNvGrpSpPr>
          <p:nvPr/>
        </p:nvGrpSpPr>
        <p:grpSpPr bwMode="auto">
          <a:xfrm>
            <a:off x="2297208" y="4860195"/>
            <a:ext cx="1262173" cy="357892"/>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611" name="Freeform 33"/>
          <p:cNvSpPr>
            <a:spLocks noChangeAspect="1" noEditPoints="1"/>
          </p:cNvSpPr>
          <p:nvPr/>
        </p:nvSpPr>
        <p:spPr bwMode="auto">
          <a:xfrm>
            <a:off x="2297208" y="5687936"/>
            <a:ext cx="820488" cy="34013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612" name="Picture 6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7208" y="6101843"/>
            <a:ext cx="1037158" cy="250522"/>
          </a:xfrm>
          <a:prstGeom prst="rect">
            <a:avLst/>
          </a:prstGeom>
        </p:spPr>
      </p:pic>
      <p:sp>
        <p:nvSpPr>
          <p:cNvPr id="614" name="Rectangle 613"/>
          <p:cNvSpPr/>
          <p:nvPr/>
        </p:nvSpPr>
        <p:spPr bwMode="auto">
          <a:xfrm>
            <a:off x="4233456" y="2932604"/>
            <a:ext cx="3732095" cy="8787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3456" y="2932604"/>
            <a:ext cx="3732095"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3456" y="3811326"/>
            <a:ext cx="3732095" cy="2775000"/>
            <a:chOff x="4318705" y="3887512"/>
            <a:chExt cx="3809455" cy="2832522"/>
          </a:xfrm>
        </p:grpSpPr>
        <p:sp>
          <p:nvSpPr>
            <p:cNvPr id="615" name="Rectangle 614"/>
            <p:cNvSpPr/>
            <p:nvPr/>
          </p:nvSpPr>
          <p:spPr bwMode="auto">
            <a:xfrm>
              <a:off x="4318705"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95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Users and </a:t>
                  </a:r>
                  <a:br>
                    <a:rPr lang="en-US" sz="1175" dirty="0">
                      <a:gradFill>
                        <a:gsLst>
                          <a:gs pos="2917">
                            <a:srgbClr val="FFFFFF"/>
                          </a:gs>
                          <a:gs pos="30000">
                            <a:srgbClr val="FFFFFF"/>
                          </a:gs>
                        </a:gsLst>
                        <a:lin ang="5400000" scaled="0"/>
                      </a:gradFill>
                    </a:rPr>
                  </a:br>
                  <a:r>
                    <a:rPr lang="en-US" sz="1175"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818"/>
                  <a:r>
                    <a:rPr lang="en-US" sz="1175"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818"/>
                  <a:r>
                    <a:rPr lang="en-US" sz="1175"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818"/>
                  <a:r>
                    <a:rPr lang="en-US" sz="1175"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3818">
                    <a:lnSpc>
                      <a:spcPct val="90000"/>
                    </a:lnSpc>
                    <a:spcAft>
                      <a:spcPts val="588"/>
                    </a:spcAft>
                  </a:pPr>
                  <a:r>
                    <a:rPr lang="en-US" sz="1175"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3818">
                    <a:lnSpc>
                      <a:spcPct val="90000"/>
                    </a:lnSpc>
                    <a:spcAft>
                      <a:spcPts val="588"/>
                    </a:spcAft>
                  </a:pPr>
                  <a:r>
                    <a:rPr lang="en-US" sz="1175"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3818">
                    <a:lnSpc>
                      <a:spcPct val="90000"/>
                    </a:lnSpc>
                    <a:spcAft>
                      <a:spcPts val="588"/>
                    </a:spcAft>
                  </a:pPr>
                  <a:r>
                    <a:rPr lang="en-US" sz="1175"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5" tIns="44768" rIns="0" bIns="44768" numCol="1" spcCol="0" rtlCol="0" fromWordArt="0" anchor="ctr" anchorCtr="0" forceAA="0" compatLnSpc="1">
              <a:prstTxWarp prst="textNoShape">
                <a:avLst/>
              </a:prstTxWarp>
              <a:noAutofit/>
            </a:bodyPr>
            <a:lstStyle/>
            <a:p>
              <a:pPr defTabSz="913194">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5" tIns="44768" rIns="0" bIns="44768" numCol="1" spcCol="0" rtlCol="0" fromWordArt="0" anchor="ctr" anchorCtr="0" forceAA="0" compatLnSpc="1">
              <a:prstTxWarp prst="textNoShape">
                <a:avLst/>
              </a:prstTxWarp>
              <a:noAutofit/>
            </a:bodyPr>
            <a:lstStyle/>
            <a:p>
              <a:pPr defTabSz="913194">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5" tIns="44768" rIns="0" bIns="44768" numCol="1" spcCol="0" rtlCol="0" fromWordArt="0" anchor="ctr" anchorCtr="0" forceAA="0" compatLnSpc="1">
              <a:prstTxWarp prst="textNoShape">
                <a:avLst/>
              </a:prstTxWarp>
              <a:noAutofit/>
            </a:bodyPr>
            <a:lstStyle/>
            <a:p>
              <a:pPr defTabSz="913194">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775" tIns="43885" rIns="87775" bIns="43885" numCol="1" anchor="t" anchorCtr="0" compatLnSpc="1">
              <a:prstTxWarp prst="textNoShape">
                <a:avLst/>
              </a:prstTxWarp>
            </a:bodyPr>
            <a:lstStyle/>
            <a:p>
              <a:pPr defTabSz="895203"/>
              <a:endParaRPr lang="en-US" sz="1762"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570" tIns="44785" rIns="89570" bIns="44785" numCol="1" anchor="t" anchorCtr="0" compatLnSpc="1">
              <a:prstTxWarp prst="textNoShape">
                <a:avLst/>
              </a:prstTxWarp>
            </a:bodyPr>
            <a:lstStyle/>
            <a:p>
              <a:pPr defTabSz="913643"/>
              <a:endParaRPr lang="en-US" sz="1763">
                <a:solidFill>
                  <a:srgbClr val="FFFFFF"/>
                </a:solidFill>
              </a:endParaRPr>
            </a:p>
          </p:txBody>
        </p:sp>
      </p:grpSp>
      <p:sp>
        <p:nvSpPr>
          <p:cNvPr id="658" name="Rectangle 657"/>
          <p:cNvSpPr/>
          <p:nvPr/>
        </p:nvSpPr>
        <p:spPr bwMode="auto">
          <a:xfrm>
            <a:off x="8006365" y="2932604"/>
            <a:ext cx="3732095" cy="8787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6365" y="3811326"/>
            <a:ext cx="3732095" cy="2749705"/>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6365" y="2932604"/>
            <a:ext cx="3732095"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cxnSp>
        <p:nvCxnSpPr>
          <p:cNvPr id="661" name="Straight Connector 660"/>
          <p:cNvCxnSpPr/>
          <p:nvPr/>
        </p:nvCxnSpPr>
        <p:spPr>
          <a:xfrm>
            <a:off x="8062612" y="5396164"/>
            <a:ext cx="3560928"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9146" y="4823995"/>
            <a:ext cx="533991" cy="266995"/>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909" y="4838004"/>
            <a:ext cx="947167" cy="253743"/>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8220" y="4751810"/>
            <a:ext cx="318047" cy="403570"/>
          </a:xfrm>
          <a:prstGeom prst="rect">
            <a:avLst/>
          </a:prstGeom>
        </p:spPr>
      </p:pic>
      <p:pic>
        <p:nvPicPr>
          <p:cNvPr id="669" name="Picture 668"/>
          <p:cNvPicPr>
            <a:picLocks noChangeAspect="1"/>
          </p:cNvPicPr>
          <p:nvPr/>
        </p:nvPicPr>
        <p:blipFill rotWithShape="1">
          <a:blip r:embed="rId14">
            <a:extLst>
              <a:ext uri="{28A0092B-C50C-407E-A947-70E740481C1C}">
                <a14:useLocalDpi xmlns:a14="http://schemas.microsoft.com/office/drawing/2010/main" val="0"/>
              </a:ext>
            </a:extLst>
          </a:blip>
          <a:srcRect r="74521" b="13629"/>
          <a:stretch/>
        </p:blipFill>
        <p:spPr>
          <a:xfrm>
            <a:off x="8886179" y="4759465"/>
            <a:ext cx="399160" cy="400866"/>
          </a:xfrm>
          <a:prstGeom prst="rect">
            <a:avLst/>
          </a:prstGeom>
        </p:spPr>
      </p:pic>
      <p:pic>
        <p:nvPicPr>
          <p:cNvPr id="664" name="Picture 6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8418" y="5541042"/>
            <a:ext cx="999586" cy="33319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4386" y="6011628"/>
            <a:ext cx="1074945" cy="404180"/>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4492" y="4035043"/>
            <a:ext cx="475189" cy="446792"/>
          </a:xfrm>
          <a:prstGeom prst="rect">
            <a:avLst/>
          </a:prstGeom>
        </p:spPr>
      </p:pic>
      <p:pic>
        <p:nvPicPr>
          <p:cNvPr id="671" name="Picture 670"/>
          <p:cNvPicPr>
            <a:picLocks noChangeAspect="1"/>
          </p:cNvPicPr>
          <p:nvPr/>
        </p:nvPicPr>
        <p:blipFill rotWithShape="1">
          <a:blip r:embed="rId19">
            <a:extLst>
              <a:ext uri="{28A0092B-C50C-407E-A947-70E740481C1C}">
                <a14:useLocalDpi xmlns:a14="http://schemas.microsoft.com/office/drawing/2010/main" val="0"/>
              </a:ext>
            </a:extLst>
          </a:blip>
          <a:srcRect l="13445" t="17569" r="13162" b="17640"/>
          <a:stretch/>
        </p:blipFill>
        <p:spPr>
          <a:xfrm>
            <a:off x="10372662" y="4027497"/>
            <a:ext cx="491096" cy="433540"/>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5760" y="4006847"/>
            <a:ext cx="405896" cy="474839"/>
          </a:xfrm>
          <a:prstGeom prst="rect">
            <a:avLst/>
          </a:prstGeom>
          <a:noFill/>
          <a:ln>
            <a:noFill/>
          </a:ln>
          <a:effectLst/>
          <a:extLst/>
        </p:spPr>
      </p:pic>
      <p:grpSp>
        <p:nvGrpSpPr>
          <p:cNvPr id="673" name="Group 672"/>
          <p:cNvGrpSpPr/>
          <p:nvPr/>
        </p:nvGrpSpPr>
        <p:grpSpPr>
          <a:xfrm>
            <a:off x="9717783" y="4017847"/>
            <a:ext cx="420647" cy="474809"/>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570" tIns="44785" rIns="89570" bIns="44785" numCol="1" anchor="t" anchorCtr="0" compatLnSpc="1">
              <a:prstTxWarp prst="textNoShape">
                <a:avLst/>
              </a:prstTxWarp>
            </a:bodyPr>
            <a:lstStyle/>
            <a:p>
              <a:pPr defTabSz="913643"/>
              <a:r>
                <a:rPr lang="en-US" sz="1763"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570" tIns="44785" rIns="89570" bIns="44785" numCol="1" anchor="t" anchorCtr="0" compatLnSpc="1">
              <a:prstTxWarp prst="textNoShape">
                <a:avLst/>
              </a:prstTxWarp>
            </a:bodyPr>
            <a:lstStyle/>
            <a:p>
              <a:pPr defTabSz="913643"/>
              <a:endParaRPr lang="en-US" sz="1763">
                <a:solidFill>
                  <a:srgbClr val="FFFFFF"/>
                </a:solidFill>
              </a:endParaRPr>
            </a:p>
          </p:txBody>
        </p:sp>
      </p:grpSp>
      <p:grpSp>
        <p:nvGrpSpPr>
          <p:cNvPr id="676" name="Group 25"/>
          <p:cNvGrpSpPr>
            <a:grpSpLocks noChangeAspect="1"/>
          </p:cNvGrpSpPr>
          <p:nvPr/>
        </p:nvGrpSpPr>
        <p:grpSpPr bwMode="auto">
          <a:xfrm>
            <a:off x="8208911" y="5634147"/>
            <a:ext cx="1547355" cy="187516"/>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5618" y="4052708"/>
            <a:ext cx="680883" cy="418044"/>
          </a:xfrm>
          <a:prstGeom prst="rect">
            <a:avLst/>
          </a:prstGeom>
        </p:spPr>
      </p:pic>
      <p:grpSp>
        <p:nvGrpSpPr>
          <p:cNvPr id="692" name="Group 691"/>
          <p:cNvGrpSpPr>
            <a:grpSpLocks noChangeAspect="1"/>
          </p:cNvGrpSpPr>
          <p:nvPr/>
        </p:nvGrpSpPr>
        <p:grpSpPr>
          <a:xfrm>
            <a:off x="8328123" y="4652213"/>
            <a:ext cx="393519" cy="555415"/>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Tree>
    <p:extLst>
      <p:ext uri="{BB962C8B-B14F-4D97-AF65-F5344CB8AC3E}">
        <p14:creationId xmlns:p14="http://schemas.microsoft.com/office/powerpoint/2010/main" val="216248610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274389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Announced at //build/</a:t>
            </a:r>
            <a:r>
              <a:rPr lang="en-US" baseline="0" dirty="0" smtClean="0"/>
              <a:t> 2014</a:t>
            </a:r>
            <a:endParaRPr lang="en-US" dirty="0" smtClean="0"/>
          </a:p>
          <a:p>
            <a:r>
              <a:rPr lang="en-US" dirty="0" smtClean="0"/>
              <a:t>Three major</a:t>
            </a:r>
            <a:r>
              <a:rPr lang="en-US" baseline="0" dirty="0" smtClean="0"/>
              <a:t> goals</a:t>
            </a:r>
            <a:endParaRPr lang="en-US" dirty="0" smtClean="0"/>
          </a:p>
          <a:p>
            <a:pPr lvl="1"/>
            <a:r>
              <a:rPr lang="en-US" dirty="0" smtClean="0"/>
              <a:t>Reach customers across phones,</a:t>
            </a:r>
            <a:r>
              <a:rPr lang="en-US" baseline="0" dirty="0" smtClean="0"/>
              <a:t> tablets and PCs</a:t>
            </a:r>
          </a:p>
          <a:p>
            <a:pPr lvl="1"/>
            <a:r>
              <a:rPr lang="en-US" baseline="0" dirty="0" smtClean="0"/>
              <a:t>Deliver innovation that supports developer investments</a:t>
            </a:r>
          </a:p>
          <a:p>
            <a:pPr lvl="1"/>
            <a:r>
              <a:rPr lang="en-US" baseline="0" dirty="0" smtClean="0"/>
              <a:t>Make cross-platform technology easier and more capable</a:t>
            </a:r>
          </a:p>
          <a:p>
            <a:pPr lvl="0"/>
            <a:r>
              <a:rPr lang="en-US" dirty="0" smtClean="0"/>
              <a:t>Delivered</a:t>
            </a:r>
            <a:r>
              <a:rPr lang="en-US" baseline="0" dirty="0" smtClean="0"/>
              <a:t> in Visual Studio 2013 Update 2</a:t>
            </a:r>
            <a:endParaRPr lang="en-US" dirty="0"/>
          </a:p>
        </p:txBody>
      </p:sp>
      <p:sp>
        <p:nvSpPr>
          <p:cNvPr id="4" name="Title 3"/>
          <p:cNvSpPr>
            <a:spLocks noGrp="1"/>
          </p:cNvSpPr>
          <p:nvPr>
            <p:ph type="title"/>
          </p:nvPr>
        </p:nvSpPr>
        <p:spPr/>
        <p:txBody>
          <a:bodyPr/>
          <a:lstStyle/>
          <a:p>
            <a:r>
              <a:rPr lang="en-US" dirty="0" smtClean="0"/>
              <a:t>Universal Windows Apps</a:t>
            </a:r>
            <a:endParaRPr lang="en-US" dirty="0"/>
          </a:p>
        </p:txBody>
      </p:sp>
    </p:spTree>
    <p:extLst>
      <p:ext uri="{BB962C8B-B14F-4D97-AF65-F5344CB8AC3E}">
        <p14:creationId xmlns:p14="http://schemas.microsoft.com/office/powerpoint/2010/main" val="7989738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 App</a:t>
            </a:r>
            <a:r>
              <a:rPr lang="en-US" baseline="0" dirty="0" smtClean="0"/>
              <a:t> Project</a:t>
            </a:r>
            <a:endParaRPr lang="en-US" dirty="0"/>
          </a:p>
        </p:txBody>
      </p:sp>
      <p:sp>
        <p:nvSpPr>
          <p:cNvPr id="5" name="Text Placeholder 4"/>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2367673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support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978" y="3051034"/>
            <a:ext cx="8251718" cy="3567979"/>
          </a:xfrm>
          <a:prstGeom prst="rect">
            <a:avLst/>
          </a:prstGeom>
        </p:spPr>
      </p:pic>
      <p:sp>
        <p:nvSpPr>
          <p:cNvPr id="6" name="Text Placeholder 5"/>
          <p:cNvSpPr>
            <a:spLocks noGrp="1"/>
          </p:cNvSpPr>
          <p:nvPr>
            <p:ph type="body" sz="quarter" idx="10"/>
          </p:nvPr>
        </p:nvSpPr>
        <p:spPr/>
        <p:txBody>
          <a:bodyPr/>
          <a:lstStyle/>
          <a:p>
            <a: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a:pPr>
            <a:r>
              <a:rPr lang="en-US" dirty="0" smtClean="0"/>
              <a:t>Windows App Certification Kit</a:t>
            </a:r>
          </a:p>
          <a:p>
            <a:r>
              <a:rPr lang="en-US" dirty="0" smtClean="0"/>
              <a:t>Project template</a:t>
            </a:r>
          </a:p>
        </p:txBody>
      </p:sp>
    </p:spTree>
    <p:extLst>
      <p:ext uri="{BB962C8B-B14F-4D97-AF65-F5344CB8AC3E}">
        <p14:creationId xmlns:p14="http://schemas.microsoft.com/office/powerpoint/2010/main" val="130750791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a:t>
            </a:r>
            <a:r>
              <a:rPr lang="en-US" baseline="0" dirty="0" smtClean="0"/>
              <a:t> App project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1241"/>
          <a:stretch/>
        </p:blipFill>
        <p:spPr>
          <a:xfrm>
            <a:off x="1704108" y="1315327"/>
            <a:ext cx="8477295" cy="4612599"/>
          </a:xfrm>
          <a:prstGeom prst="rect">
            <a:avLst/>
          </a:prstGeom>
        </p:spPr>
      </p:pic>
    </p:spTree>
    <p:extLst>
      <p:ext uri="{BB962C8B-B14F-4D97-AF65-F5344CB8AC3E}">
        <p14:creationId xmlns:p14="http://schemas.microsoft.com/office/powerpoint/2010/main" val="2127479242"/>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3CB00D-FBE3-46CD-905F-2C1357C53E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c7dd7a47-5eb0-4219-9c75-8258c822be9e"/>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1401</Words>
  <Application>Microsoft Office PowerPoint</Application>
  <PresentationFormat>Custom</PresentationFormat>
  <Paragraphs>213</Paragraphs>
  <Slides>30</Slides>
  <Notes>7</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30</vt:i4>
      </vt:variant>
    </vt:vector>
  </HeadingPairs>
  <TitlesOfParts>
    <vt:vector size="42"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TEE14 Speaker PPT Template</vt:lpstr>
      <vt:lpstr>3_Metro Presentation</vt:lpstr>
      <vt:lpstr>Office 365 Development</vt:lpstr>
      <vt:lpstr>Universal Windows App Development with Office 365 APIs in Visual Studio 2013</vt:lpstr>
      <vt:lpstr>Agenda</vt:lpstr>
      <vt:lpstr>Vision</vt:lpstr>
      <vt:lpstr>Introduction</vt:lpstr>
      <vt:lpstr>Universal Windows Apps</vt:lpstr>
      <vt:lpstr>Universal App Project</vt:lpstr>
      <vt:lpstr>Visual Studio support</vt:lpstr>
      <vt:lpstr>Universal App project template</vt:lpstr>
      <vt:lpstr>Universal App project template</vt:lpstr>
      <vt:lpstr>Universal App project template</vt:lpstr>
      <vt:lpstr>Universal App project template</vt:lpstr>
      <vt:lpstr>demo</vt:lpstr>
      <vt:lpstr>Integrating Office 365</vt:lpstr>
      <vt:lpstr>Add Office 365 to Universal App</vt:lpstr>
      <vt:lpstr>Adding Connected Services</vt:lpstr>
      <vt:lpstr>Connected Services Permissions</vt:lpstr>
      <vt:lpstr>Add Connected Service</vt:lpstr>
      <vt:lpstr>OAuth Implementation</vt:lpstr>
      <vt:lpstr>Authentication in O365 API Libraries</vt:lpstr>
      <vt:lpstr>Authentication UI</vt:lpstr>
      <vt:lpstr>Office 365 Service Communication</vt:lpstr>
      <vt:lpstr>“Client” object constructor example</vt:lpstr>
      <vt:lpstr>Office 365 Service Communication</vt:lpstr>
      <vt:lpstr>Summary</vt:lpstr>
      <vt:lpstr>Building skills</vt:lpstr>
      <vt:lpstr>PowerPoint Presentation</vt:lpstr>
      <vt:lpstr>Roadmap</vt:lpstr>
      <vt:lpstr>Customer  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2014-09-30T00:38:07Z</dcterms:created>
  <dcterms:modified xsi:type="dcterms:W3CDTF">2014-11-14T23:29:57Z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